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302" r:id="rId4"/>
    <p:sldId id="258" r:id="rId5"/>
    <p:sldId id="259" r:id="rId6"/>
    <p:sldId id="260" r:id="rId7"/>
    <p:sldId id="261" r:id="rId8"/>
    <p:sldId id="262" r:id="rId9"/>
    <p:sldId id="263" r:id="rId10"/>
    <p:sldId id="300" r:id="rId11"/>
    <p:sldId id="264" r:id="rId12"/>
    <p:sldId id="267" r:id="rId13"/>
    <p:sldId id="268" r:id="rId14"/>
    <p:sldId id="275" r:id="rId15"/>
    <p:sldId id="269" r:id="rId16"/>
    <p:sldId id="270" r:id="rId17"/>
    <p:sldId id="273" r:id="rId18"/>
    <p:sldId id="274" r:id="rId19"/>
    <p:sldId id="276" r:id="rId20"/>
    <p:sldId id="277" r:id="rId21"/>
    <p:sldId id="278" r:id="rId22"/>
    <p:sldId id="298" r:id="rId23"/>
    <p:sldId id="279" r:id="rId24"/>
    <p:sldId id="281" r:id="rId25"/>
    <p:sldId id="280" r:id="rId26"/>
    <p:sldId id="282" r:id="rId27"/>
    <p:sldId id="299" r:id="rId28"/>
    <p:sldId id="283" r:id="rId29"/>
    <p:sldId id="284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301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74BF45-755F-D14C-8FAB-911C35768FCD}">
          <p14:sldIdLst>
            <p14:sldId id="256"/>
            <p14:sldId id="257"/>
            <p14:sldId id="302"/>
            <p14:sldId id="258"/>
            <p14:sldId id="259"/>
            <p14:sldId id="260"/>
            <p14:sldId id="261"/>
            <p14:sldId id="262"/>
            <p14:sldId id="263"/>
            <p14:sldId id="300"/>
            <p14:sldId id="264"/>
            <p14:sldId id="267"/>
            <p14:sldId id="268"/>
            <p14:sldId id="275"/>
            <p14:sldId id="269"/>
            <p14:sldId id="270"/>
            <p14:sldId id="273"/>
            <p14:sldId id="274"/>
            <p14:sldId id="276"/>
            <p14:sldId id="277"/>
          </p14:sldIdLst>
        </p14:section>
        <p14:section name="Untitled Section" id="{B4C05BD0-F3AE-4B43-8999-7A281B32F423}">
          <p14:sldIdLst>
            <p14:sldId id="278"/>
            <p14:sldId id="298"/>
            <p14:sldId id="279"/>
            <p14:sldId id="281"/>
            <p14:sldId id="280"/>
            <p14:sldId id="282"/>
            <p14:sldId id="299"/>
            <p14:sldId id="283"/>
            <p14:sldId id="284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112" y="-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8C0E6-0BC2-7142-89C7-F268530B0137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BB15E-4FE6-ED45-891D-D2EF466CB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noam.izenberg@jhuapl.edu" TargetMode="External"/><Relationship Id="rId3" Type="http://schemas.openxmlformats.org/officeDocument/2006/relationships/hyperlink" Target="mailto:Rachel.klima@jhuapl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MASCS VIRS Data Access Using </a:t>
            </a:r>
            <a:r>
              <a:rPr lang="en-US" dirty="0" err="1" smtClean="0"/>
              <a:t>Quickmap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Noam </a:t>
            </a:r>
            <a:r>
              <a:rPr lang="en-US" dirty="0" smtClean="0"/>
              <a:t>Izenberg </a:t>
            </a:r>
            <a:r>
              <a:rPr lang="en-US" smtClean="0"/>
              <a:t>for the </a:t>
            </a:r>
            <a:r>
              <a:rPr lang="en-US" dirty="0" smtClean="0"/>
              <a:t>MASCS team</a:t>
            </a:r>
            <a:endParaRPr lang="en-US" dirty="0" smtClean="0"/>
          </a:p>
          <a:p>
            <a:r>
              <a:rPr lang="en-US" dirty="0" smtClean="0"/>
              <a:t>JHU/APL</a:t>
            </a:r>
          </a:p>
          <a:p>
            <a:r>
              <a:rPr lang="en-US" dirty="0" err="1" smtClean="0"/>
              <a:t>noam.izenberg@jhuapl.edu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1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Regional </a:t>
            </a:r>
            <a:r>
              <a:rPr lang="en-US" dirty="0" err="1" smtClean="0"/>
              <a:t>Ib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Search by feature name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7100"/>
            <a:ext cx="9144000" cy="49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5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Regional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VIRS Footprint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27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Regional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4100705" cy="713358"/>
          </a:xfrm>
        </p:spPr>
        <p:txBody>
          <a:bodyPr>
            <a:normAutofit/>
          </a:bodyPr>
          <a:lstStyle/>
          <a:p>
            <a:r>
              <a:rPr lang="en-US" dirty="0" smtClean="0"/>
              <a:t>VIRS Color Mosaic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411907">
            <a:off x="4367990" y="1748693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411907">
            <a:off x="5280040" y="1491322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8007624">
            <a:off x="5517431" y="3135592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3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Regional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VIRS Interpolated Color Mosaic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411907">
            <a:off x="4367990" y="1748693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411907">
            <a:off x="5280040" y="1491322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007624">
            <a:off x="5517431" y="3135592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0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Regional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MDIS Color Mosaic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411907">
            <a:off x="4367990" y="1748693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411907">
            <a:off x="5280040" y="1491322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007624">
            <a:off x="5517431" y="3135592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76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MDIS </a:t>
            </a:r>
            <a:r>
              <a:rPr lang="en-US" dirty="0" err="1" smtClean="0"/>
              <a:t>basemap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4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VIRS Footprint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56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4100705" cy="713358"/>
          </a:xfrm>
        </p:spPr>
        <p:txBody>
          <a:bodyPr>
            <a:normAutofit/>
          </a:bodyPr>
          <a:lstStyle/>
          <a:p>
            <a:r>
              <a:rPr lang="en-US" dirty="0" smtClean="0"/>
              <a:t>VIRS Color Mosaic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57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Region of Interest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51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Region of Interest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4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47" y="0"/>
            <a:ext cx="722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2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Individual Spectra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>
            <a:off x="3772613" y="3337381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3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0"/>
            <a:ext cx="4204096" cy="228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2285757"/>
            <a:ext cx="4206235" cy="22962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5"/>
            <a:ext cx="4206240" cy="2296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71634"/>
          <a:stretch/>
        </p:blipFill>
        <p:spPr>
          <a:xfrm>
            <a:off x="3233894" y="1885901"/>
            <a:ext cx="2593777" cy="49720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30" y="25368"/>
            <a:ext cx="4648170" cy="1143000"/>
          </a:xfrm>
        </p:spPr>
        <p:txBody>
          <a:bodyPr/>
          <a:lstStyle/>
          <a:p>
            <a:r>
              <a:rPr lang="en-US" dirty="0" smtClean="0"/>
              <a:t>Local VII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7160" y="1168368"/>
            <a:ext cx="2336840" cy="54679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Individual Spectra view</a:t>
            </a:r>
          </a:p>
          <a:p>
            <a:r>
              <a:rPr lang="en-US" dirty="0" smtClean="0"/>
              <a:t>Radiance, reflectance plots</a:t>
            </a:r>
          </a:p>
          <a:p>
            <a:r>
              <a:rPr lang="en-US" dirty="0" smtClean="0"/>
              <a:t>DDR/CDR source</a:t>
            </a:r>
          </a:p>
          <a:p>
            <a:r>
              <a:rPr lang="en-US" dirty="0" smtClean="0"/>
              <a:t>CSV Downlink</a:t>
            </a:r>
          </a:p>
          <a:p>
            <a:r>
              <a:rPr lang="en-US" dirty="0" smtClean="0"/>
              <a:t>Viewing Geometry</a:t>
            </a:r>
          </a:p>
          <a:p>
            <a:r>
              <a:rPr lang="en-US" dirty="0" smtClean="0"/>
              <a:t>Spectrum, time</a:t>
            </a:r>
          </a:p>
          <a:p>
            <a:r>
              <a:rPr lang="en-US" dirty="0" smtClean="0"/>
              <a:t>CDR source name</a:t>
            </a:r>
          </a:p>
          <a:p>
            <a:r>
              <a:rPr lang="en-US" dirty="0" smtClean="0"/>
              <a:t>Detector temps</a:t>
            </a:r>
          </a:p>
          <a:p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0800000">
            <a:off x="5827671" y="2871426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0800000">
            <a:off x="5827670" y="2008707"/>
            <a:ext cx="640955" cy="623593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5827671" y="5262240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5833879" y="3106050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5806463" y="5518381"/>
            <a:ext cx="640955" cy="400103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0800000">
            <a:off x="804560" y="3485594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163" y="391764"/>
            <a:ext cx="1066877" cy="181442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0800000">
            <a:off x="3260040" y="364435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87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912" y="25368"/>
            <a:ext cx="2415888" cy="1143000"/>
          </a:xfrm>
        </p:spPr>
        <p:txBody>
          <a:bodyPr/>
          <a:lstStyle/>
          <a:p>
            <a:r>
              <a:rPr lang="en-US" dirty="0" smtClean="0"/>
              <a:t>Local VIII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3792" y="5863865"/>
            <a:ext cx="4863007" cy="71335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Linked parameter descriptions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12"/>
            <a:ext cx="3044160" cy="3200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4482"/>
          <a:stretch/>
        </p:blipFill>
        <p:spPr>
          <a:xfrm>
            <a:off x="0" y="3335500"/>
            <a:ext cx="3044160" cy="30569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6752" y="135100"/>
            <a:ext cx="3044160" cy="320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752" y="2631024"/>
            <a:ext cx="304416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17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err="1" smtClean="0"/>
              <a:t>QuickSpectra</a:t>
            </a:r>
            <a:r>
              <a:rPr lang="en-US" dirty="0" smtClean="0"/>
              <a:t>-Retriever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36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err="1" smtClean="0"/>
              <a:t>QuickSpectra</a:t>
            </a:r>
            <a:r>
              <a:rPr lang="en-US" dirty="0" smtClean="0"/>
              <a:t>-Retriever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09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Individual Spectra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749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61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Individual Spectra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7499"/>
          <a:stretch/>
        </p:blipFill>
        <p:spPr>
          <a:xfrm>
            <a:off x="1" y="2536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50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Individual Spectra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7499"/>
          <a:stretch/>
        </p:blipFill>
        <p:spPr>
          <a:xfrm>
            <a:off x="1" y="25368"/>
            <a:ext cx="9144000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3864512" y="1379511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3864512" y="1605045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4491196" y="2078688"/>
            <a:ext cx="640955" cy="225534"/>
          </a:xfrm>
          <a:prstGeom prst="rightArrow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60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Individual Spectra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7499"/>
          <a:stretch/>
        </p:blipFill>
        <p:spPr>
          <a:xfrm>
            <a:off x="1" y="2536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91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Local 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Individual Spectra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7499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29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Global Overview 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MDIS </a:t>
            </a:r>
            <a:r>
              <a:rPr lang="en-US" dirty="0" err="1" smtClean="0"/>
              <a:t>basemap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4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Nabokov Example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MDIS </a:t>
            </a:r>
            <a:r>
              <a:rPr lang="en-US" dirty="0" err="1" smtClean="0"/>
              <a:t>basemap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38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Nabokov Example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88533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VIRS Color – crowded with many spectra, hard to select one with accuracy. Use </a:t>
            </a:r>
            <a:r>
              <a:rPr lang="en-US" dirty="0" err="1" smtClean="0"/>
              <a:t>QuickSpectra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83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Nabokov Example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Probe spot and select small area (1x1 km)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0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Nabokov Example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Area filled with footprints, not all of high value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31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Nabokov Example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>
            <a:normAutofit/>
          </a:bodyPr>
          <a:lstStyle/>
          <a:p>
            <a:r>
              <a:rPr lang="en-US" dirty="0" smtClean="0"/>
              <a:t>Individual spectra that touch target area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3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Nabokov Example 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Excluding footprints you don’t want from average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Nabokov Example VII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Radiance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37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Nabokov Example VIII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6007216"/>
            <a:ext cx="8229600" cy="62783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Shows only selected spectra and their average.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95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Science With VIRS!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Planned, not yet implemented:</a:t>
            </a:r>
          </a:p>
          <a:p>
            <a:pPr lvl="1"/>
            <a:r>
              <a:rPr lang="en-US" dirty="0" smtClean="0"/>
              <a:t>ROI multiple spectrum downloading (currently all bulk data access is via PDS) </a:t>
            </a:r>
          </a:p>
          <a:p>
            <a:r>
              <a:rPr lang="en-US" dirty="0" smtClean="0"/>
              <a:t>Questions, feedback</a:t>
            </a:r>
          </a:p>
          <a:p>
            <a:r>
              <a:rPr lang="en-US" dirty="0" smtClean="0"/>
              <a:t>Contact</a:t>
            </a:r>
          </a:p>
          <a:p>
            <a:pPr lvl="1"/>
            <a:r>
              <a:rPr lang="en-US" dirty="0" smtClean="0">
                <a:hlinkClick r:id="rId2"/>
              </a:rPr>
              <a:t>noam.izenberg@jhuapl.edu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rachel.klima@jhuapl.edu</a:t>
            </a:r>
            <a:endParaRPr lang="en-US" dirty="0" smtClean="0"/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Key References:</a:t>
            </a:r>
          </a:p>
          <a:p>
            <a:pPr marL="514350" indent="-457200"/>
            <a:r>
              <a:rPr lang="en-US" b="1" dirty="0" smtClean="0"/>
              <a:t>McClintock and Lankton </a:t>
            </a:r>
            <a:r>
              <a:rPr lang="en-US" dirty="0" smtClean="0"/>
              <a:t>(2007) </a:t>
            </a:r>
            <a:r>
              <a:rPr lang="en-US" i="1" dirty="0" smtClean="0"/>
              <a:t>Space Science Reviews </a:t>
            </a:r>
            <a:r>
              <a:rPr lang="en-US" dirty="0" smtClean="0"/>
              <a:t>131, 481-521</a:t>
            </a:r>
          </a:p>
          <a:p>
            <a:pPr marL="514350" indent="-457200"/>
            <a:r>
              <a:rPr lang="en-US" b="1" dirty="0" smtClean="0"/>
              <a:t>McClintock et al.</a:t>
            </a:r>
            <a:r>
              <a:rPr lang="en-US" dirty="0" smtClean="0"/>
              <a:t> (2008)</a:t>
            </a:r>
            <a:r>
              <a:rPr lang="en-US" i="1" dirty="0"/>
              <a:t> Science</a:t>
            </a:r>
            <a:r>
              <a:rPr lang="en-US" dirty="0"/>
              <a:t> </a:t>
            </a:r>
            <a:r>
              <a:rPr lang="en-US" dirty="0" smtClean="0"/>
              <a:t> 321, 62-65</a:t>
            </a:r>
          </a:p>
          <a:p>
            <a:pPr marL="514350" indent="-457200"/>
            <a:r>
              <a:rPr lang="en-US" b="1" dirty="0" err="1" smtClean="0"/>
              <a:t>Holsclaw</a:t>
            </a:r>
            <a:r>
              <a:rPr lang="en-US" b="1" dirty="0" smtClean="0"/>
              <a:t> et al. </a:t>
            </a:r>
            <a:r>
              <a:rPr lang="en-US" dirty="0" smtClean="0"/>
              <a:t>(2010) </a:t>
            </a:r>
            <a:r>
              <a:rPr lang="en-US" i="1" dirty="0" smtClean="0"/>
              <a:t>Icarus </a:t>
            </a:r>
            <a:r>
              <a:rPr lang="en-US" dirty="0" smtClean="0"/>
              <a:t>209, 179-194</a:t>
            </a:r>
          </a:p>
          <a:p>
            <a:pPr marL="514350" indent="-457200"/>
            <a:r>
              <a:rPr lang="en-US" b="1" dirty="0" smtClean="0"/>
              <a:t>Izenberg et al. </a:t>
            </a:r>
            <a:r>
              <a:rPr lang="en-US" dirty="0" smtClean="0"/>
              <a:t>(2014) </a:t>
            </a:r>
            <a:r>
              <a:rPr lang="en-US" i="1" dirty="0"/>
              <a:t>Icarus</a:t>
            </a:r>
            <a:r>
              <a:rPr lang="en-US" dirty="0"/>
              <a:t> </a:t>
            </a:r>
            <a:r>
              <a:rPr lang="en-US" dirty="0" smtClean="0"/>
              <a:t>228, 364-374</a:t>
            </a:r>
          </a:p>
          <a:p>
            <a:pPr marL="514350" indent="-457200"/>
            <a:r>
              <a:rPr lang="en-US" b="1" dirty="0" err="1" smtClean="0"/>
              <a:t>Klima</a:t>
            </a:r>
            <a:r>
              <a:rPr lang="en-US" b="1" dirty="0" smtClean="0"/>
              <a:t> et al. </a:t>
            </a:r>
            <a:r>
              <a:rPr lang="en-US" dirty="0" smtClean="0"/>
              <a:t>(2014) </a:t>
            </a:r>
            <a:r>
              <a:rPr lang="en-US" i="1" dirty="0" smtClean="0"/>
              <a:t>LPSC 45 </a:t>
            </a:r>
            <a:r>
              <a:rPr lang="en-US" dirty="0" smtClean="0"/>
              <a:t>#1978 on Thursday, March 20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91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Global Overview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VIRS Footprint map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62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Global Overview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VIRS 750nm Mosaic (DAP PDS11)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39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Global Overview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>
            <a:normAutofit/>
          </a:bodyPr>
          <a:lstStyle/>
          <a:p>
            <a:r>
              <a:rPr lang="en-US" dirty="0" smtClean="0"/>
              <a:t>VIRS 750nm Interpolated Mosaic (DAP PDS11)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50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Global Overview 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4100705" cy="713358"/>
          </a:xfrm>
        </p:spPr>
        <p:txBody>
          <a:bodyPr>
            <a:normAutofit/>
          </a:bodyPr>
          <a:lstStyle/>
          <a:p>
            <a:r>
              <a:rPr lang="en-US" dirty="0" smtClean="0"/>
              <a:t>VIRS Color Mosaic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10305" y="5662079"/>
            <a:ext cx="4100705" cy="1067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Red = 575nm Reflectance</a:t>
            </a:r>
          </a:p>
          <a:p>
            <a:r>
              <a:rPr lang="en-US" dirty="0" smtClean="0"/>
              <a:t>Green = 415 nm / 750 nm</a:t>
            </a:r>
          </a:p>
          <a:p>
            <a:r>
              <a:rPr lang="en-US" dirty="0" smtClean="0"/>
              <a:t>Blue = 310 nm / 390 nm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9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Global Overview 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VIRS Interpolated Color Mosaic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87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8"/>
            <a:ext cx="8229600" cy="1143000"/>
          </a:xfrm>
        </p:spPr>
        <p:txBody>
          <a:bodyPr/>
          <a:lstStyle/>
          <a:p>
            <a:r>
              <a:rPr lang="en-US" dirty="0" smtClean="0"/>
              <a:t>Regional 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3865"/>
            <a:ext cx="8229600" cy="713358"/>
          </a:xfrm>
        </p:spPr>
        <p:txBody>
          <a:bodyPr/>
          <a:lstStyle/>
          <a:p>
            <a:r>
              <a:rPr lang="en-US" dirty="0" smtClean="0"/>
              <a:t>MDIS </a:t>
            </a:r>
            <a:r>
              <a:rPr lang="en-US" dirty="0" err="1" smtClean="0"/>
              <a:t>basemap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436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8797</TotalTime>
  <Words>392</Words>
  <Application>Microsoft Macintosh PowerPoint</Application>
  <PresentationFormat>On-screen Show (4:3)</PresentationFormat>
  <Paragraphs>98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Black</vt:lpstr>
      <vt:lpstr>MASCS VIRS Data Access Using Quickmap</vt:lpstr>
      <vt:lpstr>PowerPoint Presentation</vt:lpstr>
      <vt:lpstr>Global Overview I </vt:lpstr>
      <vt:lpstr>Global Overview II</vt:lpstr>
      <vt:lpstr>Global Overview III</vt:lpstr>
      <vt:lpstr>Global Overview IV</vt:lpstr>
      <vt:lpstr>Global Overview V</vt:lpstr>
      <vt:lpstr>Global Overview VI</vt:lpstr>
      <vt:lpstr>Regional I </vt:lpstr>
      <vt:lpstr>Regional Ib </vt:lpstr>
      <vt:lpstr>Regional II</vt:lpstr>
      <vt:lpstr>Regional III</vt:lpstr>
      <vt:lpstr>Regional IV</vt:lpstr>
      <vt:lpstr>Regional V</vt:lpstr>
      <vt:lpstr>Local I </vt:lpstr>
      <vt:lpstr>Local II</vt:lpstr>
      <vt:lpstr>Local III</vt:lpstr>
      <vt:lpstr>Local IV</vt:lpstr>
      <vt:lpstr>Local V</vt:lpstr>
      <vt:lpstr>Local VI</vt:lpstr>
      <vt:lpstr>Local VII</vt:lpstr>
      <vt:lpstr>Local VIII</vt:lpstr>
      <vt:lpstr>Local IX</vt:lpstr>
      <vt:lpstr>Local X</vt:lpstr>
      <vt:lpstr>Local VI</vt:lpstr>
      <vt:lpstr>Local VI</vt:lpstr>
      <vt:lpstr>Local VI</vt:lpstr>
      <vt:lpstr>Local VI</vt:lpstr>
      <vt:lpstr>Local VI</vt:lpstr>
      <vt:lpstr>Nabokov Example I</vt:lpstr>
      <vt:lpstr>Nabokov Example II</vt:lpstr>
      <vt:lpstr>Nabokov Example III</vt:lpstr>
      <vt:lpstr>Nabokov Example IV</vt:lpstr>
      <vt:lpstr>Nabokov Example V</vt:lpstr>
      <vt:lpstr>Nabokov Example VI</vt:lpstr>
      <vt:lpstr>Nabokov Example VII</vt:lpstr>
      <vt:lpstr>Nabokov Example VIII</vt:lpstr>
      <vt:lpstr>Do Science With VIRS!</vt:lpstr>
    </vt:vector>
  </TitlesOfParts>
  <Company>JHU/APL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Quickmap navigation</dc:title>
  <dc:creator>Noam Izenberg</dc:creator>
  <cp:lastModifiedBy>Noam Izenberg</cp:lastModifiedBy>
  <cp:revision>21</cp:revision>
  <dcterms:created xsi:type="dcterms:W3CDTF">2014-03-07T18:45:14Z</dcterms:created>
  <dcterms:modified xsi:type="dcterms:W3CDTF">2014-03-17T03:30:09Z</dcterms:modified>
</cp:coreProperties>
</file>