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2" d="100"/>
          <a:sy n="52" d="100"/>
        </p:scale>
        <p:origin x="-12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22 June 2011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9th Annual IAA Low - Cost Planetary Mission Conference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8154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22 June 2011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9th Annual IAA Low - Cost Planetary Mission Conference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7514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22 June 2011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9th Annual IAA Low - Cost Planetary Mission Conference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2956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22 June 2011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9th Annual IAA Low - Cost Planetary Mission Conference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5307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22 June 2011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9th Annual IAA Low - Cost Planetary Mission Conference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1214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22 June 2011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9th Annual IAA Low - Cost Planetary Mission Conference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3017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22 June 2011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9th Annual IAA Low - Cost Planetary Mission Conference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426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22 June 2011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9th Annual IAA Low - Cost Planetary Mission Conference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7920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22 June 2011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9th Annual IAA Low - Cost Planetary Mission Conference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24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22 June 2011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9th Annual IAA Low - Cost Planetary Mission Conference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8133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22 June 2011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9th Annual IAA Low - Cost Planetary Mission Conference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89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1">
                <a:solidFill>
                  <a:srgbClr val="FFFFFF"/>
                </a:solidFill>
              </a:defRPr>
            </a:lvl1pPr>
          </a:lstStyle>
          <a:p>
            <a:fld id="{9D20300E-8F4F-8B40-9E30-B872CD2DA5D4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194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590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Rachel Klima (on behalf of the MASCS team)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JHU/APL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MASCS/VIRS Data Users’ Workshop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LPSC 2014, The Woodlands, TX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March 17,2014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28600" y="1752600"/>
            <a:ext cx="86868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MASCS Instrument &amp;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VIRS Calibration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95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Mercury Atmospheric and Surface Composition Spectrometer (MASCS)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2133600"/>
            <a:ext cx="5791200" cy="4587875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The Ultraviolet and Visible Spectrometer (UVVS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115-600 nm (split into FUV, MUV, Vis)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Primarily designed for exosphere measurements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Some surface scans being conducted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Surface data still being validated for science quality</a:t>
            </a:r>
          </a:p>
          <a:p>
            <a:r>
              <a:rPr lang="en-US" dirty="0">
                <a:solidFill>
                  <a:schemeClr val="bg1"/>
                </a:solidFill>
              </a:rPr>
              <a:t>Visible and Infrared Spectrograph (VIRS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Surface measurements (300-1450 nm)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22 June 2011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latin typeface="Calibri"/>
              </a:rPr>
              <a:pPr/>
              <a:t>2</a:t>
            </a:fld>
            <a:endParaRPr lang="en-US" dirty="0">
              <a:latin typeface="Calibri"/>
            </a:endParaRPr>
          </a:p>
        </p:txBody>
      </p:sp>
      <p:pic>
        <p:nvPicPr>
          <p:cNvPr id="8" name="Picture 3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2260600"/>
            <a:ext cx="3107209" cy="427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260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3-13 at 12.23.3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" t="11067"/>
          <a:stretch/>
        </p:blipFill>
        <p:spPr>
          <a:xfrm>
            <a:off x="172958" y="1371600"/>
            <a:ext cx="8836374" cy="44810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9064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VIRS Observations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105400"/>
            <a:ext cx="8991600" cy="161607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Since entering orbit in March 2011, &gt;10 million spectra have been collected (~95% surface coverage at 20 km spacing between footprints)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Observation geometry is heavily restricted by spacecraft operational requirements. Global data at </a:t>
            </a:r>
            <a:r>
              <a:rPr lang="en-US" dirty="0">
                <a:solidFill>
                  <a:schemeClr val="bg1"/>
                </a:solidFill>
              </a:rPr>
              <a:t>latitudes below 70</a:t>
            </a:r>
            <a:r>
              <a:rPr lang="en-US" dirty="0" smtClean="0">
                <a:solidFill>
                  <a:schemeClr val="bg1"/>
                </a:solidFill>
              </a:rPr>
              <a:t>°N and S are limited to incidence </a:t>
            </a:r>
            <a:r>
              <a:rPr lang="en-US" dirty="0">
                <a:solidFill>
                  <a:schemeClr val="bg1"/>
                </a:solidFill>
              </a:rPr>
              <a:t>&lt;70</a:t>
            </a:r>
            <a:r>
              <a:rPr lang="en-US" dirty="0" smtClean="0">
                <a:solidFill>
                  <a:schemeClr val="bg1"/>
                </a:solidFill>
              </a:rPr>
              <a:t>°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emission &lt;</a:t>
            </a:r>
            <a:r>
              <a:rPr lang="en-US" dirty="0">
                <a:solidFill>
                  <a:schemeClr val="bg1"/>
                </a:solidFill>
              </a:rPr>
              <a:t>85</a:t>
            </a:r>
            <a:r>
              <a:rPr lang="en-US" dirty="0" smtClean="0">
                <a:solidFill>
                  <a:schemeClr val="bg1"/>
                </a:solidFill>
              </a:rPr>
              <a:t>°, Phase ranges from 78-102°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latin typeface="Calibri"/>
              </a:rPr>
              <a:pPr/>
              <a:t>3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5829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064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VIRS Instrument Design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1676400"/>
            <a:ext cx="4800600" cy="5045075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Cassegrain</a:t>
            </a:r>
            <a:r>
              <a:rPr lang="en-US" dirty="0" smtClean="0">
                <a:solidFill>
                  <a:schemeClr val="bg1"/>
                </a:solidFill>
              </a:rPr>
              <a:t> Telescope (feeds both VIRS and UVVS)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VIS detector: linear </a:t>
            </a:r>
            <a:r>
              <a:rPr lang="en-US" dirty="0">
                <a:solidFill>
                  <a:schemeClr val="bg1"/>
                </a:solidFill>
              </a:rPr>
              <a:t>512 element Si </a:t>
            </a:r>
            <a:r>
              <a:rPr lang="en-US" dirty="0" smtClean="0">
                <a:solidFill>
                  <a:schemeClr val="bg1"/>
                </a:solidFill>
              </a:rPr>
              <a:t>array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300-900 nm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5 nm spectral resolution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IR detector: linear 256 element </a:t>
            </a:r>
            <a:r>
              <a:rPr lang="en-US" dirty="0" err="1" smtClean="0">
                <a:solidFill>
                  <a:schemeClr val="bg1"/>
                </a:solidFill>
              </a:rPr>
              <a:t>InGaAs</a:t>
            </a:r>
            <a:r>
              <a:rPr lang="en-US" dirty="0" smtClean="0">
                <a:solidFill>
                  <a:schemeClr val="bg1"/>
                </a:solidFill>
              </a:rPr>
              <a:t> array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900-1450 nm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5 nm spectral resolution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 active detector cooling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Shutter on VIRS entrance assembly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22 June 2011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latin typeface="Calibri"/>
              </a:rPr>
              <a:pPr/>
              <a:t>4</a:t>
            </a:fld>
            <a:endParaRPr lang="en-US" dirty="0"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4191000" cy="24418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191000"/>
            <a:ext cx="3126730" cy="2260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6853" y="64770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/>
              </a:rPr>
              <a:t>Figures from McClintock and </a:t>
            </a:r>
            <a:r>
              <a:rPr lang="en-US" dirty="0" err="1">
                <a:solidFill>
                  <a:prstClr val="white"/>
                </a:solidFill>
                <a:latin typeface="Calibri"/>
              </a:rPr>
              <a:t>Lankton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, 2007, SSR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8432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9826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Nominal VIRS Calibration (to CDR)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1803400"/>
            <a:ext cx="4953000" cy="466407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Raw DN converted to corrected counts  in DN.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Shuttered dark measurements are interleaved with observations to monitor changes in dark current with temperature or other external conditions. A polynomial is fit to the shuttered darks in each data record to interpolate the dark level at the time of each observation.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Corrected counts are converted to radiance.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Noise spectrum – predicted standard deviation of observation based on dark measurements as a function of temperature (noise is in DN)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latin typeface="Calibri"/>
              </a:rPr>
              <a:pPr/>
              <a:t>5</a:t>
            </a:fld>
            <a:endParaRPr lang="en-US" dirty="0"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929" y="2016879"/>
            <a:ext cx="3755571" cy="914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4943929" y="3185279"/>
            <a:ext cx="3755571" cy="31393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L = radiance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at the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sensor</a:t>
            </a:r>
          </a:p>
          <a:p>
            <a:r>
              <a:rPr lang="en-US" i="1" dirty="0">
                <a:solidFill>
                  <a:prstClr val="black"/>
                </a:solidFill>
                <a:latin typeface="Calibri"/>
              </a:rPr>
              <a:t>C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= raw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data value in DN, 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r>
              <a:rPr lang="en-US" i="1" dirty="0">
                <a:solidFill>
                  <a:prstClr val="black"/>
                </a:solidFill>
                <a:latin typeface="Calibri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= background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due to an electronic offset (in DN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r>
              <a:rPr lang="en-US" i="1" dirty="0" err="1">
                <a:solidFill>
                  <a:prstClr val="black"/>
                </a:solidFill>
                <a:latin typeface="Calibri"/>
              </a:rPr>
              <a:t>B</a:t>
            </a:r>
            <a:r>
              <a:rPr lang="en-US" baseline="-25000" dirty="0" err="1">
                <a:solidFill>
                  <a:prstClr val="black"/>
                </a:solidFill>
                <a:latin typeface="Calibri"/>
              </a:rPr>
              <a:t>d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= dark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level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(in DN)</a:t>
            </a:r>
          </a:p>
          <a:p>
            <a:r>
              <a:rPr lang="en-US" i="1" dirty="0" err="1">
                <a:solidFill>
                  <a:prstClr val="black"/>
                </a:solidFill>
                <a:latin typeface="Calibri"/>
              </a:rPr>
              <a:t>B</a:t>
            </a:r>
            <a:r>
              <a:rPr lang="en-US" baseline="-25000" dirty="0" err="1">
                <a:solidFill>
                  <a:prstClr val="black"/>
                </a:solidFill>
                <a:latin typeface="Calibri"/>
              </a:rPr>
              <a:t>g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=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grating-scattered light (in DN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 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r>
              <a:rPr lang="en-US" i="1" dirty="0">
                <a:solidFill>
                  <a:prstClr val="black"/>
                </a:solidFill>
                <a:latin typeface="Calibri"/>
              </a:rPr>
              <a:t>t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= integration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time (in 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r>
              <a:rPr lang="en-US" i="1" dirty="0">
                <a:solidFill>
                  <a:prstClr val="black"/>
                </a:solidFill>
                <a:latin typeface="Calibri"/>
              </a:rPr>
              <a:t>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= radiometric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sensitivity measured in the laboratory in units of DN s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-1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(W m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-2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sr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-1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  <a:sym typeface="Symbol"/>
              </a:rPr>
              <a:t>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m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-1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-1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730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46138"/>
            <a:ext cx="8760196" cy="9826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Nominal VIRS Data Calibration (to DDR)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62" y="5257800"/>
            <a:ext cx="7848600" cy="123507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Radiance divided by solar spectrum to get radiance factor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Corrected for viewing geometry and phase </a:t>
            </a:r>
            <a:r>
              <a:rPr lang="en-US" dirty="0" smtClean="0">
                <a:solidFill>
                  <a:schemeClr val="bg1"/>
                </a:solidFill>
              </a:rPr>
              <a:t>dependence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Noise spectrum converted to reflectance units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latin typeface="Calibri"/>
              </a:rPr>
              <a:pPr/>
              <a:t>6</a:t>
            </a:fld>
            <a:endParaRPr lang="en-US" dirty="0"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" y="1920990"/>
            <a:ext cx="8458200" cy="3148369"/>
            <a:chOff x="533400" y="1920990"/>
            <a:chExt cx="8458200" cy="3148369"/>
          </a:xfrm>
        </p:grpSpPr>
        <p:sp>
          <p:nvSpPr>
            <p:cNvPr id="4" name="Rectangle 3"/>
            <p:cNvSpPr/>
            <p:nvPr/>
          </p:nvSpPr>
          <p:spPr>
            <a:xfrm>
              <a:off x="533400" y="1920990"/>
              <a:ext cx="8458200" cy="3148369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12062" y="1920990"/>
              <a:ext cx="4579538" cy="313932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L = radiance 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at 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the 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sensor (W m</a:t>
              </a:r>
              <a:r>
                <a:rPr lang="en-US" baseline="30000" dirty="0">
                  <a:solidFill>
                    <a:prstClr val="black"/>
                  </a:solidFill>
                  <a:latin typeface="Calibri"/>
                </a:rPr>
                <a:t>-2 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sr</a:t>
              </a:r>
              <a:r>
                <a:rPr lang="en-US" baseline="30000" dirty="0">
                  <a:solidFill>
                    <a:prstClr val="black"/>
                  </a:solidFill>
                  <a:latin typeface="Calibri"/>
                </a:rPr>
                <a:t>-1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prstClr val="black"/>
                  </a:solidFill>
                  <a:latin typeface="Calibri"/>
                  <a:sym typeface="Symbol"/>
                </a:rPr>
                <a:t>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m</a:t>
              </a:r>
              <a:r>
                <a:rPr lang="en-US" baseline="30000" dirty="0">
                  <a:solidFill>
                    <a:prstClr val="black"/>
                  </a:solidFill>
                  <a:latin typeface="Calibri"/>
                </a:rPr>
                <a:t>-1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)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  <a:p>
              <a:r>
                <a:rPr lang="en-US" i="1" dirty="0" err="1">
                  <a:solidFill>
                    <a:prstClr val="black"/>
                  </a:solidFill>
                  <a:latin typeface="Calibri"/>
                </a:rPr>
                <a:t>E</a:t>
              </a:r>
              <a:r>
                <a:rPr lang="en-US" baseline="-25000" dirty="0" err="1">
                  <a:solidFill>
                    <a:prstClr val="black"/>
                  </a:solidFill>
                  <a:latin typeface="Calibri"/>
                </a:rPr>
                <a:t>Sun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 = 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Solar spectrum irradiance (W m</a:t>
              </a:r>
              <a:r>
                <a:rPr lang="en-US" baseline="30000" dirty="0">
                  <a:solidFill>
                    <a:prstClr val="black"/>
                  </a:solidFill>
                  <a:latin typeface="Calibri"/>
                </a:rPr>
                <a:t>-2 </a:t>
              </a:r>
              <a:r>
                <a:rPr lang="en-US" dirty="0">
                  <a:solidFill>
                    <a:prstClr val="black"/>
                  </a:solidFill>
                  <a:latin typeface="Calibri"/>
                  <a:sym typeface="Symbol"/>
                </a:rPr>
                <a:t>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m</a:t>
              </a:r>
              <a:r>
                <a:rPr lang="en-US" baseline="30000" dirty="0">
                  <a:solidFill>
                    <a:prstClr val="black"/>
                  </a:solidFill>
                  <a:latin typeface="Calibri"/>
                </a:rPr>
                <a:t>-1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) 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  <a:p>
              <a:r>
                <a:rPr lang="en-US" i="1" dirty="0">
                  <a:solidFill>
                    <a:prstClr val="black"/>
                  </a:solidFill>
                  <a:latin typeface="Calibri"/>
                </a:rPr>
                <a:t>f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 = dependence of reflectance on viewing geometry</a:t>
              </a:r>
            </a:p>
            <a:p>
              <a:r>
                <a:rPr lang="en-US" i="1" dirty="0" err="1">
                  <a:solidFill>
                    <a:prstClr val="black"/>
                  </a:solidFill>
                  <a:latin typeface="Calibri"/>
                </a:rPr>
                <a:t>i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 = incidence angle</a:t>
              </a:r>
            </a:p>
            <a:p>
              <a:r>
                <a:rPr lang="en-US" i="1" dirty="0">
                  <a:solidFill>
                    <a:prstClr val="black"/>
                  </a:solidFill>
                  <a:latin typeface="Calibri"/>
                </a:rPr>
                <a:t>e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 = emission angle</a:t>
              </a:r>
            </a:p>
            <a:p>
              <a:r>
                <a:rPr lang="en-US" i="1" dirty="0">
                  <a:solidFill>
                    <a:prstClr val="black"/>
                  </a:solidFill>
                  <a:latin typeface="Calibri"/>
                  <a:ea typeface="Lucida Grande"/>
                  <a:cs typeface="Lucida Grande"/>
                </a:rPr>
                <a:t>α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Lucida Grande"/>
                  <a:cs typeface="Lucida Grande"/>
                </a:rPr>
                <a:t> = phase angle</a:t>
              </a:r>
            </a:p>
            <a:p>
              <a:r>
                <a:rPr lang="en-US" i="1" dirty="0">
                  <a:solidFill>
                    <a:prstClr val="black"/>
                  </a:solidFill>
                  <a:latin typeface="Calibri"/>
                  <a:ea typeface="Lucida Grande"/>
                  <a:cs typeface="Lucida Grande"/>
                </a:rPr>
                <a:t>p(α) 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Lucida Grande"/>
                  <a:cs typeface="Lucida Grande"/>
                </a:rPr>
                <a:t>= phase function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  <a:p>
              <a:r>
                <a:rPr lang="en-US" i="1" dirty="0">
                  <a:solidFill>
                    <a:prstClr val="black"/>
                  </a:solidFill>
                  <a:latin typeface="Calibri"/>
                </a:rPr>
                <a:t>a</a:t>
              </a:r>
              <a:r>
                <a:rPr lang="en-US" baseline="-25000" dirty="0">
                  <a:solidFill>
                    <a:prstClr val="black"/>
                  </a:solidFill>
                  <a:latin typeface="Calibri"/>
                </a:rPr>
                <a:t>0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= 0.0576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  <a:p>
              <a:r>
                <a:rPr lang="en-US" i="1" dirty="0">
                  <a:solidFill>
                    <a:prstClr val="black"/>
                  </a:solidFill>
                  <a:latin typeface="Calibri"/>
                </a:rPr>
                <a:t>a</a:t>
              </a:r>
              <a:r>
                <a:rPr lang="en-US" baseline="-25000" dirty="0">
                  <a:solidFill>
                    <a:prstClr val="black"/>
                  </a:solidFill>
                  <a:latin typeface="Calibri"/>
                </a:rPr>
                <a:t>1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= 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-3.52 x 10</a:t>
              </a:r>
              <a:r>
                <a:rPr lang="en-US" baseline="30000" dirty="0">
                  <a:solidFill>
                    <a:prstClr val="black"/>
                  </a:solidFill>
                  <a:latin typeface="Calibri"/>
                </a:rPr>
                <a:t>-4</a:t>
              </a:r>
              <a:endParaRPr lang="en-US" baseline="30000" dirty="0">
                <a:solidFill>
                  <a:prstClr val="black"/>
                </a:solidFill>
                <a:latin typeface="Calibri"/>
              </a:endParaRPr>
            </a:p>
            <a:p>
              <a:r>
                <a:rPr lang="en-US" i="1" dirty="0">
                  <a:solidFill>
                    <a:prstClr val="black"/>
                  </a:solidFill>
                  <a:latin typeface="Calibri"/>
                </a:rPr>
                <a:t>r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’ = normalized reflectance 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" y="2721090"/>
              <a:ext cx="2743200" cy="73152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" y="3413936"/>
              <a:ext cx="1873992" cy="624664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400" y="4038600"/>
              <a:ext cx="3911600" cy="1030759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400" y="1920990"/>
              <a:ext cx="1200150" cy="800100"/>
            </a:xfrm>
            <a:prstGeom prst="rect">
              <a:avLst/>
            </a:prstGeom>
            <a:solidFill>
              <a:srgbClr val="FFFFFF"/>
            </a:solidFill>
          </p:spPr>
        </p:pic>
      </p:grpSp>
    </p:spTree>
    <p:extLst>
      <p:ext uri="{BB962C8B-B14F-4D97-AF65-F5344CB8AC3E}">
        <p14:creationId xmlns:p14="http://schemas.microsoft.com/office/powerpoint/2010/main" val="3183924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9826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High Temperature Issues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1828800"/>
            <a:ext cx="5334000" cy="4892675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Temperatures were predicted to remain under </a:t>
            </a:r>
            <a:r>
              <a:rPr lang="en-US" dirty="0">
                <a:solidFill>
                  <a:schemeClr val="bg1"/>
                </a:solidFill>
              </a:rPr>
              <a:t>~30</a:t>
            </a:r>
            <a:r>
              <a:rPr lang="en-US" dirty="0" smtClean="0">
                <a:solidFill>
                  <a:schemeClr val="bg1"/>
                </a:solidFill>
              </a:rPr>
              <a:t>°C. Data calibration was anticipated to be more challenging at &gt;10°C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Actual temperatures </a:t>
            </a:r>
            <a:r>
              <a:rPr lang="en-US" dirty="0">
                <a:solidFill>
                  <a:schemeClr val="bg1"/>
                </a:solidFill>
              </a:rPr>
              <a:t>have exceeded 10</a:t>
            </a:r>
            <a:r>
              <a:rPr lang="en-US" dirty="0" smtClean="0">
                <a:solidFill>
                  <a:schemeClr val="bg1"/>
                </a:solidFill>
              </a:rPr>
              <a:t>°C for most of the orbital data. The bulk of data have been obtained at 10-35°C, but some reach &gt;50°C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22 June 2011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latin typeface="Calibri"/>
              </a:rPr>
              <a:pPr/>
              <a:t>7</a:t>
            </a:fld>
            <a:endParaRPr lang="en-US" dirty="0">
              <a:latin typeface="Calibri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76200" y="1778000"/>
            <a:ext cx="3657600" cy="2553026"/>
            <a:chOff x="152400" y="1905000"/>
            <a:chExt cx="3721100" cy="2489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" y="1905000"/>
              <a:ext cx="3721100" cy="2489200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421824" y="2590800"/>
              <a:ext cx="3313287" cy="1463038"/>
              <a:chOff x="421824" y="2590800"/>
              <a:chExt cx="3313287" cy="146303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21935" y="3124200"/>
                <a:ext cx="3313176" cy="92963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2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20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21824" y="2590800"/>
                <a:ext cx="3313176" cy="533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  <a:alpha val="33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  <a:alpha val="33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420624" y="2057400"/>
              <a:ext cx="3313176" cy="533400"/>
            </a:xfrm>
            <a:prstGeom prst="rect">
              <a:avLst/>
            </a:prstGeom>
            <a:solidFill>
              <a:srgbClr val="FF0000">
                <a:alpha val="33000"/>
              </a:srgbClr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419600"/>
            <a:ext cx="3657600" cy="212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53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1812925"/>
            <a:ext cx="5410200" cy="4816475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EA8F"/>
                </a:solidFill>
              </a:rPr>
              <a:t>Saturation and increased noise in NIR</a:t>
            </a:r>
          </a:p>
          <a:p>
            <a:pPr marL="40005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Some pixels more sensitive to thermal noise than others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EA8F"/>
                </a:solidFill>
              </a:rPr>
              <a:t>‘Sticking’ of the shutter mechanism (affects both VIS and NIR)</a:t>
            </a:r>
          </a:p>
          <a:p>
            <a:pPr marL="40005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‘Dark’ observations used to perform background subtraction are actually light, resulting in the radiance being excessively low or total dark subtraction failure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(for more info, see Klima et al., LPSC 2014, #1978, Thursday Posters)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22 June 2011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latin typeface="Calibri"/>
              </a:rPr>
              <a:pPr/>
              <a:t>8</a:t>
            </a:fld>
            <a:endParaRPr lang="en-US" dirty="0">
              <a:latin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9826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High Temperature Issues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30" y="1828800"/>
            <a:ext cx="3251202" cy="2362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60500" y="1905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NIR (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InGaAs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8500" y="44958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Vis (Si)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50168" y="4309293"/>
            <a:ext cx="3292463" cy="2427114"/>
            <a:chOff x="150168" y="4309293"/>
            <a:chExt cx="3292463" cy="242711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429" y="4309293"/>
              <a:ext cx="3251202" cy="241218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70669" y="6505575"/>
              <a:ext cx="198213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Wavelength (nm)</a:t>
              </a: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-325757" y="5124126"/>
              <a:ext cx="1182682" cy="230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Raw Counts (DN)</a:t>
              </a: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>
            <a:off x="1219200" y="5715000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447800" y="5638800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600200" y="5562600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752600" y="5486400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981200" y="5410200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133600" y="5295900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438400" y="5029200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5800" y="4749224"/>
            <a:ext cx="1981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Missing Darks = Shutter Stuck Open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165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67" y="2384079"/>
            <a:ext cx="8797401" cy="436822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22 June 2011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latin typeface="Calibri"/>
              </a:rPr>
              <a:pPr/>
              <a:t>9</a:t>
            </a:fld>
            <a:endParaRPr lang="en-US" dirty="0">
              <a:latin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9826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High Temperature Issues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394337" y="1932522"/>
            <a:ext cx="3292463" cy="2427114"/>
            <a:chOff x="150168" y="4309293"/>
            <a:chExt cx="3292463" cy="2427114"/>
          </a:xfrm>
        </p:grpSpPr>
        <p:grpSp>
          <p:nvGrpSpPr>
            <p:cNvPr id="14" name="Group 13"/>
            <p:cNvGrpSpPr/>
            <p:nvPr/>
          </p:nvGrpSpPr>
          <p:grpSpPr>
            <a:xfrm>
              <a:off x="150168" y="4309293"/>
              <a:ext cx="3292463" cy="2427114"/>
              <a:chOff x="150168" y="4309293"/>
              <a:chExt cx="3292463" cy="242711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1429" y="4309293"/>
                <a:ext cx="3251202" cy="2412182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370669" y="6505575"/>
                <a:ext cx="198213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Calibri"/>
                  </a:rPr>
                  <a:t>Wavelength (nm)</a:t>
                </a: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16200000">
                <a:off x="-325757" y="5124126"/>
                <a:ext cx="1182682" cy="230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Calibri"/>
                  </a:rPr>
                  <a:t>Raw Counts (DN)</a:t>
                </a: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685800" y="4495800"/>
              <a:ext cx="1981200" cy="1447800"/>
              <a:chOff x="685800" y="4495800"/>
              <a:chExt cx="1981200" cy="144780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698500" y="4495800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Vis (Si)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>
                <a:off x="1219200" y="5715000"/>
                <a:ext cx="0" cy="2286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1447800" y="5638800"/>
                <a:ext cx="0" cy="2286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1600200" y="5562600"/>
                <a:ext cx="0" cy="2286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>
                <a:off x="1752600" y="5486400"/>
                <a:ext cx="0" cy="2286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1981200" y="5410200"/>
                <a:ext cx="0" cy="2286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2133600" y="5295900"/>
                <a:ext cx="0" cy="2286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2438400" y="5029200"/>
                <a:ext cx="0" cy="2286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685800" y="4749224"/>
                <a:ext cx="198120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prstClr val="black"/>
                    </a:solidFill>
                    <a:latin typeface="Calibri"/>
                  </a:rPr>
                  <a:t>Missing Darks = Shutter Stuck Open</a:t>
                </a:r>
                <a:endParaRPr lang="en-US" sz="16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8272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ESSENG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714</Words>
  <Application>Microsoft Macintosh PowerPoint</Application>
  <PresentationFormat>On-screen Show (4:3)</PresentationFormat>
  <Paragraphs>88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MESSENGER</vt:lpstr>
      <vt:lpstr>MASCS Instrument &amp;  VIRS Calibration</vt:lpstr>
      <vt:lpstr>Mercury Atmospheric and Surface Composition Spectrometer (MASCS)</vt:lpstr>
      <vt:lpstr>VIRS Observations</vt:lpstr>
      <vt:lpstr>VIRS Instrument Design</vt:lpstr>
      <vt:lpstr>Nominal VIRS Calibration (to CDR)</vt:lpstr>
      <vt:lpstr>Nominal VIRS Data Calibration (to DDR)</vt:lpstr>
      <vt:lpstr>High Temperature Issues</vt:lpstr>
      <vt:lpstr>High Temperature Issues</vt:lpstr>
      <vt:lpstr>High Temperature Issues</vt:lpstr>
    </vt:vector>
  </TitlesOfParts>
  <Company>JHU/APL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MASCS Instrument &amp;  VIRS Calibration</dc:title>
  <dc:creator>Rachel Klima</dc:creator>
  <cp:lastModifiedBy>Rachel Klima</cp:lastModifiedBy>
  <cp:revision>1</cp:revision>
  <dcterms:created xsi:type="dcterms:W3CDTF">2014-03-24T20:05:27Z</dcterms:created>
  <dcterms:modified xsi:type="dcterms:W3CDTF">2014-03-24T20:05:57Z</dcterms:modified>
</cp:coreProperties>
</file>