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240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83069-FCB3-40FF-86FC-E8BF11C486C8}" type="datetimeFigureOut">
              <a:rPr lang="en-US" smtClean="0"/>
              <a:pPr/>
              <a:t>2/25/14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91A18-F2FD-4EA2-8B42-ABDDFCEA0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16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91A18-F2FD-4EA2-8B42-ABDDFCEA015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5F3B-C53F-458E-AD95-7B26C5C82C18}" type="datetime1">
              <a:rPr lang="en-US" smtClean="0"/>
              <a:pPr/>
              <a:t>2/25/14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6B19-9EBA-4744-ACE0-76795FBB3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D04D-7F3E-4190-B8A8-48E51F7EDD77}" type="datetime1">
              <a:rPr lang="en-US" smtClean="0"/>
              <a:pPr/>
              <a:t>2/25/14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6B19-9EBA-4744-ACE0-76795FBB3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4E41-424D-4540-919E-CB3B4E8D9035}" type="datetime1">
              <a:rPr lang="en-US" smtClean="0"/>
              <a:pPr/>
              <a:t>2/25/14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6B19-9EBA-4744-ACE0-76795FBB3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9D19-87D1-43C6-860D-755C3FBD4610}" type="datetime1">
              <a:rPr lang="en-US" smtClean="0"/>
              <a:pPr/>
              <a:t>2/25/14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6B19-9EBA-4744-ACE0-76795FBB3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4A4E-A094-4090-8073-0358EBA02FAB}" type="datetime1">
              <a:rPr lang="en-US" smtClean="0"/>
              <a:pPr/>
              <a:t>2/25/14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6B19-9EBA-4744-ACE0-76795FBB3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7BEA-B1E7-48C7-B298-10257761875A}" type="datetime1">
              <a:rPr lang="en-US" smtClean="0"/>
              <a:pPr/>
              <a:t>2/25/14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6B19-9EBA-4744-ACE0-76795FBB3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F894-2658-4FC5-AB87-AD38B3FA07DB}" type="datetime1">
              <a:rPr lang="en-US" smtClean="0"/>
              <a:pPr/>
              <a:t>2/25/14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6B19-9EBA-4744-ACE0-76795FBB3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DAA6-3062-47FB-8973-3CCF55F7C219}" type="datetime1">
              <a:rPr lang="en-US" smtClean="0"/>
              <a:pPr/>
              <a:t>2/25/14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6B19-9EBA-4744-ACE0-76795FBB3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08CB-39CD-4DF8-9DAC-2F1E2986EB42}" type="datetime1">
              <a:rPr lang="en-US" smtClean="0"/>
              <a:pPr/>
              <a:t>2/25/14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6B19-9EBA-4744-ACE0-76795FBB3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368C-ADC6-468A-B2FB-01F7AA60A5A2}" type="datetime1">
              <a:rPr lang="en-US" smtClean="0"/>
              <a:pPr/>
              <a:t>2/25/14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6B19-9EBA-4744-ACE0-76795FBB3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BBD7-4B34-4107-892E-B4402869FB14}" type="datetime1">
              <a:rPr lang="en-US" smtClean="0"/>
              <a:pPr/>
              <a:t>2/25/14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6B19-9EBA-4744-ACE0-76795FBB3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638A9-BBEB-44C1-A427-60030F57DCC6}" type="datetime1">
              <a:rPr lang="en-US" smtClean="0"/>
              <a:pPr/>
              <a:t>2/25/14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96B19-9EBA-4744-ACE0-76795FBB3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eoweb.rsl.wustl.edu/community/" TargetMode="External"/><Relationship Id="rId3" Type="http://schemas.openxmlformats.org/officeDocument/2006/relationships/hyperlink" Target="mailto:geosci@wunder.wustl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s://filezilla-project.org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1066800"/>
            <a:ext cx="7239000" cy="4876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2057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Get </a:t>
            </a:r>
            <a:br>
              <a:rPr lang="en-US" dirty="0" smtClean="0"/>
            </a:br>
            <a:r>
              <a:rPr lang="en-US" dirty="0" smtClean="0"/>
              <a:t>MESSENGER MASCS VIRS Data </a:t>
            </a:r>
            <a:br>
              <a:rPr lang="en-US" dirty="0" smtClean="0"/>
            </a:br>
            <a:r>
              <a:rPr lang="en-US" dirty="0" smtClean="0"/>
              <a:t>from the Planetary Data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3716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PDS Geosciences Node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For the MASCS VIRS Workshop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Lunar and Planetary Science Conference,  March 2014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scs1.PNG"/>
          <p:cNvPicPr>
            <a:picLocks noChangeAspect="1"/>
          </p:cNvPicPr>
          <p:nvPr/>
        </p:nvPicPr>
        <p:blipFill>
          <a:blip r:embed="rId2" cstate="print"/>
          <a:srcRect t="5707" b="5707"/>
          <a:stretch>
            <a:fillRect/>
          </a:stretch>
        </p:blipFill>
        <p:spPr>
          <a:xfrm>
            <a:off x="1359096" y="391425"/>
            <a:ext cx="6425807" cy="60751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0" y="1034296"/>
            <a:ext cx="4191000" cy="1785104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Two ways to find MASCS data: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dirty="0" smtClean="0"/>
              <a:t>Follow links directly to raw and derived archives online.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lphaUcPeriod"/>
            </a:pPr>
            <a:r>
              <a:rPr lang="en-US" dirty="0" smtClean="0"/>
              <a:t>Use the Mercury Orbital Data Explorer search tools to select data products.</a:t>
            </a:r>
            <a:endParaRPr lang="en-US" dirty="0"/>
          </a:p>
        </p:txBody>
      </p:sp>
      <p:cxnSp>
        <p:nvCxnSpPr>
          <p:cNvPr id="7" name="Straight Arrow Connector 6"/>
          <p:cNvCxnSpPr>
            <a:endCxn id="8" idx="6"/>
          </p:cNvCxnSpPr>
          <p:nvPr/>
        </p:nvCxnSpPr>
        <p:spPr>
          <a:xfrm flipH="1">
            <a:off x="5638800" y="2819400"/>
            <a:ext cx="2286000" cy="2628900"/>
          </a:xfrm>
          <a:prstGeom prst="straightConnector1">
            <a:avLst/>
          </a:prstGeom>
          <a:ln w="508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733800" y="5181600"/>
            <a:ext cx="1905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276600" y="3886200"/>
            <a:ext cx="1905000" cy="1066800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flipH="1">
            <a:off x="4191000" y="1828800"/>
            <a:ext cx="1295400" cy="3962400"/>
          </a:xfrm>
          <a:prstGeom prst="arc">
            <a:avLst>
              <a:gd name="adj1" fmla="val 16390877"/>
              <a:gd name="adj2" fmla="val 301377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224135"/>
            <a:ext cx="7848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Now for Method B, using the Mercury Orbital Data Explorer.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6B19-9EBA-4744-ACE0-76795FBB3BC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demai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066800"/>
            <a:ext cx="5980207" cy="4525963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Method B: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Using the Mercury Orbital Data Explorer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2020669"/>
            <a:ext cx="2286000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Choose </a:t>
            </a:r>
            <a:r>
              <a:rPr lang="en-US" b="1" dirty="0" smtClean="0"/>
              <a:t>Data Product Search</a:t>
            </a:r>
            <a:r>
              <a:rPr lang="en-US" dirty="0" smtClean="0"/>
              <a:t>.</a:t>
            </a:r>
          </a:p>
        </p:txBody>
      </p:sp>
      <p:sp>
        <p:nvSpPr>
          <p:cNvPr id="9" name="Oval 8"/>
          <p:cNvSpPr/>
          <p:nvPr/>
        </p:nvSpPr>
        <p:spPr>
          <a:xfrm>
            <a:off x="762000" y="2362200"/>
            <a:ext cx="2895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505200" y="2209800"/>
            <a:ext cx="2743200" cy="304800"/>
          </a:xfrm>
          <a:prstGeom prst="straightConnector1">
            <a:avLst/>
          </a:prstGeom>
          <a:ln w="508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6B19-9EBA-4744-ACE0-76795FBB3BC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pPr lvl="0"/>
            <a:r>
              <a:rPr lang="en-US" sz="2400" b="1" dirty="0"/>
              <a:t>Method B: Using the Mercury Orbital Data </a:t>
            </a:r>
            <a:r>
              <a:rPr lang="en-US" sz="2400" b="1" dirty="0" smtClean="0"/>
              <a:t>Explorer, continued</a:t>
            </a:r>
            <a:endParaRPr lang="en-US" sz="2400" b="1" dirty="0"/>
          </a:p>
        </p:txBody>
      </p:sp>
      <p:pic>
        <p:nvPicPr>
          <p:cNvPr id="4" name="Content Placeholder 3" descr="ode_dpsearc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143000"/>
            <a:ext cx="5662136" cy="4525963"/>
          </a:xfrm>
        </p:spPr>
      </p:pic>
      <p:pic>
        <p:nvPicPr>
          <p:cNvPr id="5" name="Picture 4" descr="ode_dpsearch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046" y="751686"/>
            <a:ext cx="7925907" cy="56491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4400" y="1818382"/>
            <a:ext cx="4038600" cy="1077218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Open the </a:t>
            </a:r>
            <a:r>
              <a:rPr lang="en-US" b="1" dirty="0" smtClean="0"/>
              <a:t>Select Data Sets </a:t>
            </a:r>
            <a:r>
              <a:rPr lang="en-US" dirty="0" err="1" smtClean="0"/>
              <a:t>pulldown</a:t>
            </a:r>
            <a:r>
              <a:rPr lang="en-US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Click the checkboxes next to MASCS VIRS data sets.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990600" y="1981200"/>
            <a:ext cx="3733800" cy="1447800"/>
          </a:xfrm>
          <a:prstGeom prst="straightConnector1">
            <a:avLst/>
          </a:prstGeom>
          <a:ln w="508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219200" y="2438400"/>
            <a:ext cx="3505200" cy="3124200"/>
          </a:xfrm>
          <a:prstGeom prst="straightConnector1">
            <a:avLst/>
          </a:prstGeom>
          <a:ln w="508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6B19-9EBA-4744-ACE0-76795FBB3BC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Method B: Using the Mercury Orbital Data </a:t>
            </a:r>
            <a:r>
              <a:rPr lang="en-US" sz="2400" b="1" dirty="0" smtClean="0">
                <a:solidFill>
                  <a:prstClr val="black"/>
                </a:solidFill>
              </a:rPr>
              <a:t>Explorer, continued</a:t>
            </a:r>
            <a:endParaRPr lang="en-US" b="1" dirty="0"/>
          </a:p>
        </p:txBody>
      </p:sp>
      <p:pic>
        <p:nvPicPr>
          <p:cNvPr id="4" name="Content Placeholder 3" descr="ode_locsearch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066800"/>
            <a:ext cx="6801355" cy="4525963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724400" y="990600"/>
            <a:ext cx="4038600" cy="1631216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Further down the page, enter your desired search criteria.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For example, to search a specific area, first open </a:t>
            </a:r>
            <a:r>
              <a:rPr lang="en-US" b="1" dirty="0" smtClean="0"/>
              <a:t>Find by Product Location</a:t>
            </a:r>
            <a:r>
              <a:rPr lang="en-US" dirty="0" smtClean="0"/>
              <a:t>, and then enter latitude-longitude limits.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514600" y="1752600"/>
            <a:ext cx="2209800" cy="381000"/>
          </a:xfrm>
          <a:prstGeom prst="straightConnector1">
            <a:avLst/>
          </a:prstGeom>
          <a:ln w="508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590800" y="2438400"/>
            <a:ext cx="2133600" cy="1295400"/>
          </a:xfrm>
          <a:prstGeom prst="straightConnector1">
            <a:avLst/>
          </a:prstGeom>
          <a:ln w="508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ode_submit.PNG"/>
          <p:cNvPicPr>
            <a:picLocks noChangeAspect="1"/>
          </p:cNvPicPr>
          <p:nvPr/>
        </p:nvPicPr>
        <p:blipFill>
          <a:blip r:embed="rId3" cstate="print"/>
          <a:srcRect b="16269"/>
          <a:stretch>
            <a:fillRect/>
          </a:stretch>
        </p:blipFill>
        <p:spPr>
          <a:xfrm>
            <a:off x="685803" y="5620491"/>
            <a:ext cx="5426770" cy="856509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6248400" y="5525869"/>
            <a:ext cx="2286000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When ready, choose </a:t>
            </a:r>
            <a:r>
              <a:rPr lang="en-US" b="1" dirty="0" smtClean="0"/>
              <a:t>View Results in Table</a:t>
            </a:r>
            <a:r>
              <a:rPr lang="en-US" dirty="0" smtClean="0"/>
              <a:t>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057400" y="5715000"/>
            <a:ext cx="4191000" cy="381000"/>
          </a:xfrm>
          <a:prstGeom prst="straightConnector1">
            <a:avLst/>
          </a:prstGeom>
          <a:ln w="508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6B19-9EBA-4744-ACE0-76795FBB3BC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Method B: Using the Mercury Orbital Data Explorer, continued</a:t>
            </a:r>
            <a:endParaRPr lang="en-US" b="1" dirty="0"/>
          </a:p>
        </p:txBody>
      </p:sp>
      <p:pic>
        <p:nvPicPr>
          <p:cNvPr id="4" name="Content Placeholder 3" descr="ode_selec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129060"/>
            <a:ext cx="8229600" cy="4043140"/>
          </a:xfrm>
        </p:spPr>
      </p:pic>
      <p:sp>
        <p:nvSpPr>
          <p:cNvPr id="5" name="TextBox 4"/>
          <p:cNvSpPr txBox="1"/>
          <p:nvPr/>
        </p:nvSpPr>
        <p:spPr>
          <a:xfrm>
            <a:off x="457200" y="990600"/>
            <a:ext cx="22860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Click a Product ID to see more information on the right side of the screen</a:t>
            </a:r>
          </a:p>
        </p:txBody>
      </p:sp>
      <p:cxnSp>
        <p:nvCxnSpPr>
          <p:cNvPr id="6" name="Straight Arrow Connector 5"/>
          <p:cNvCxnSpPr>
            <a:stCxn id="5" idx="2"/>
          </p:cNvCxnSpPr>
          <p:nvPr/>
        </p:nvCxnSpPr>
        <p:spPr>
          <a:xfrm>
            <a:off x="1600200" y="2190929"/>
            <a:ext cx="762000" cy="2000071"/>
          </a:xfrm>
          <a:prstGeom prst="straightConnector1">
            <a:avLst/>
          </a:prstGeom>
          <a:ln w="508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24200" y="990600"/>
            <a:ext cx="13716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Check the products </a:t>
            </a:r>
            <a:br>
              <a:rPr lang="en-US" dirty="0" smtClean="0"/>
            </a:br>
            <a:r>
              <a:rPr lang="en-US" dirty="0" smtClean="0"/>
              <a:t>to be downloaded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6800" y="990600"/>
            <a:ext cx="21336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Click </a:t>
            </a:r>
            <a:r>
              <a:rPr lang="en-US" b="1" dirty="0" smtClean="0"/>
              <a:t>Update Cart</a:t>
            </a:r>
            <a:r>
              <a:rPr lang="en-US" dirty="0" smtClean="0"/>
              <a:t> to add checked products to your shopping cart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724400" y="2209800"/>
            <a:ext cx="304800" cy="1066800"/>
          </a:xfrm>
          <a:prstGeom prst="straightConnector1">
            <a:avLst/>
          </a:prstGeom>
          <a:ln w="508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410200" y="1905000"/>
            <a:ext cx="2971800" cy="838200"/>
          </a:xfrm>
          <a:prstGeom prst="straightConnector1">
            <a:avLst/>
          </a:prstGeom>
          <a:ln w="508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 flipV="1">
            <a:off x="3352800" y="457200"/>
            <a:ext cx="2057400" cy="3581400"/>
          </a:xfrm>
          <a:prstGeom prst="arc">
            <a:avLst>
              <a:gd name="adj1" fmla="val 10575239"/>
              <a:gd name="adj2" fmla="val 17003978"/>
            </a:avLst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391400" y="990600"/>
            <a:ext cx="1295400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When ready, click </a:t>
            </a:r>
            <a:r>
              <a:rPr lang="en-US" b="1" dirty="0" smtClean="0"/>
              <a:t>Download</a:t>
            </a:r>
            <a:r>
              <a:rPr lang="en-US" dirty="0" smtClean="0"/>
              <a:t>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6B19-9EBA-4744-ACE0-76795FBB3BC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Method B: Using the Mercury Orbital Data Explorer, continued</a:t>
            </a:r>
            <a:endParaRPr lang="en-US" b="1" dirty="0"/>
          </a:p>
        </p:txBody>
      </p:sp>
      <p:pic>
        <p:nvPicPr>
          <p:cNvPr id="4" name="Content Placeholder 3" descr="ode_download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0600"/>
          <a:stretch>
            <a:fillRect/>
          </a:stretch>
        </p:blipFill>
        <p:spPr>
          <a:xfrm>
            <a:off x="609600" y="897224"/>
            <a:ext cx="6248400" cy="5669571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553200" y="1799272"/>
            <a:ext cx="2057400" cy="1477328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Open </a:t>
            </a:r>
            <a:r>
              <a:rPr lang="en-US" b="1" dirty="0" smtClean="0"/>
              <a:t>View Products Selected for Download </a:t>
            </a:r>
            <a:r>
              <a:rPr lang="en-US" dirty="0" smtClean="0"/>
              <a:t>to see what’s in the shopping cart.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53200" y="3505200"/>
            <a:ext cx="2057400" cy="1477328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Check one of the Download Options to include additional files in the cart.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838200" y="2537936"/>
            <a:ext cx="5715000" cy="1119664"/>
          </a:xfrm>
          <a:prstGeom prst="straightConnector1">
            <a:avLst/>
          </a:prstGeom>
          <a:ln w="508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1"/>
          </p:cNvCxnSpPr>
          <p:nvPr/>
        </p:nvCxnSpPr>
        <p:spPr>
          <a:xfrm flipH="1">
            <a:off x="1828800" y="4243864"/>
            <a:ext cx="4724400" cy="404336"/>
          </a:xfrm>
          <a:prstGeom prst="straightConnector1">
            <a:avLst/>
          </a:prstGeom>
          <a:ln w="508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19800" y="5322094"/>
            <a:ext cx="2743200" cy="1231106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When ready, click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at the bottom of the page.</a:t>
            </a:r>
            <a:endParaRPr lang="en-US" dirty="0"/>
          </a:p>
        </p:txBody>
      </p:sp>
      <p:pic>
        <p:nvPicPr>
          <p:cNvPr id="15" name="Picture 14" descr="contin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3536" y="5779294"/>
            <a:ext cx="819264" cy="323895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6B19-9EBA-4744-ACE0-76795FBB3BC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Method B: Using the Mercury Orbital Data Explorer, continued</a:t>
            </a:r>
            <a:endParaRPr lang="en-US" b="1" dirty="0"/>
          </a:p>
        </p:txBody>
      </p:sp>
      <p:pic>
        <p:nvPicPr>
          <p:cNvPr id="4" name="Content Placeholder 3" descr="ode_download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0567" y="1600200"/>
            <a:ext cx="7602865" cy="4525963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553200" y="3377386"/>
            <a:ext cx="2057400" cy="2185214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Enter your email address to be notified when your order is ready to download.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Then click</a:t>
            </a:r>
            <a:br>
              <a:rPr lang="en-US" dirty="0" smtClean="0"/>
            </a:br>
            <a:r>
              <a:rPr lang="en-US" b="1" dirty="0" smtClean="0"/>
              <a:t>Submit Request.</a:t>
            </a:r>
            <a:endParaRPr lang="en-US" b="1" dirty="0"/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>
            <a:off x="3581400" y="4469993"/>
            <a:ext cx="2971800" cy="711607"/>
          </a:xfrm>
          <a:prstGeom prst="straightConnector1">
            <a:avLst/>
          </a:prstGeom>
          <a:ln w="508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6B19-9EBA-4744-ACE0-76795FBB3BC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Other Useful Tools</a:t>
            </a:r>
            <a:endParaRPr lang="en-US" sz="2800" b="1" dirty="0"/>
          </a:p>
        </p:txBody>
      </p:sp>
      <p:pic>
        <p:nvPicPr>
          <p:cNvPr id="4" name="Picture 3" descr="mascs1.PNG"/>
          <p:cNvPicPr>
            <a:picLocks noChangeAspect="1"/>
          </p:cNvPicPr>
          <p:nvPr/>
        </p:nvPicPr>
        <p:blipFill>
          <a:blip r:embed="rId2" cstate="print"/>
          <a:srcRect t="18261" b="2283"/>
          <a:stretch>
            <a:fillRect/>
          </a:stretch>
        </p:blipFill>
        <p:spPr>
          <a:xfrm>
            <a:off x="457200" y="990600"/>
            <a:ext cx="6425807" cy="54488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1800" y="1951672"/>
            <a:ext cx="2057400" cy="1477328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Mercury Footprint Coverage Explorer </a:t>
            </a:r>
            <a:r>
              <a:rPr lang="en-US" dirty="0" smtClean="0"/>
              <a:t>shows product coverage maps in various formats.</a:t>
            </a:r>
            <a:endParaRPr lang="en-US" b="1" dirty="0"/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>
            <a:off x="4343400" y="2690336"/>
            <a:ext cx="2438400" cy="2719864"/>
          </a:xfrm>
          <a:prstGeom prst="straightConnector1">
            <a:avLst/>
          </a:prstGeom>
          <a:ln w="508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29400" y="3752671"/>
            <a:ext cx="22098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MESSENGER </a:t>
            </a:r>
            <a:r>
              <a:rPr lang="en-US" b="1" dirty="0" err="1" smtClean="0"/>
              <a:t>Quickmap</a:t>
            </a:r>
            <a:r>
              <a:rPr lang="en-US" b="1" dirty="0" smtClean="0"/>
              <a:t> </a:t>
            </a:r>
            <a:r>
              <a:rPr lang="en-US" dirty="0" smtClean="0"/>
              <a:t>allows map-based searches and downloads.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5334000"/>
            <a:ext cx="2209800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MASCS CDR and DDR Readers </a:t>
            </a:r>
            <a:r>
              <a:rPr lang="en-US" dirty="0" smtClean="0"/>
              <a:t>help read data into IDL.</a:t>
            </a:r>
            <a:endParaRPr lang="en-US" dirty="0"/>
          </a:p>
        </p:txBody>
      </p:sp>
      <p:cxnSp>
        <p:nvCxnSpPr>
          <p:cNvPr id="10" name="Straight Arrow Connector 9"/>
          <p:cNvCxnSpPr>
            <a:stCxn id="7" idx="1"/>
          </p:cNvCxnSpPr>
          <p:nvPr/>
        </p:nvCxnSpPr>
        <p:spPr>
          <a:xfrm flipH="1">
            <a:off x="4267200" y="4352836"/>
            <a:ext cx="2362200" cy="1438364"/>
          </a:xfrm>
          <a:prstGeom prst="straightConnector1">
            <a:avLst/>
          </a:prstGeom>
          <a:ln w="508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1"/>
          </p:cNvCxnSpPr>
          <p:nvPr/>
        </p:nvCxnSpPr>
        <p:spPr>
          <a:xfrm flipH="1">
            <a:off x="4495800" y="5795665"/>
            <a:ext cx="2133600" cy="300335"/>
          </a:xfrm>
          <a:prstGeom prst="straightConnector1">
            <a:avLst/>
          </a:prstGeom>
          <a:ln w="508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6B19-9EBA-4744-ACE0-76795FBB3BC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For More Information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6B19-9EBA-4744-ACE0-76795FBB3BC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6399" y="1600200"/>
            <a:ext cx="5638801" cy="25853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Visit the PDS Geosciences Node booth at LPSC to talk with PDS representatives and get a hands-on demonstration.</a:t>
            </a:r>
          </a:p>
          <a:p>
            <a:endParaRPr lang="en-US" dirty="0" smtClean="0"/>
          </a:p>
          <a:p>
            <a:r>
              <a:rPr lang="en-US" dirty="0" smtClean="0"/>
              <a:t>Questions after LPSC? Try the Geosciences Node Forums for data users and data providers, at </a:t>
            </a:r>
            <a:r>
              <a:rPr lang="en-US" dirty="0" smtClean="0">
                <a:hlinkClick r:id="rId2"/>
              </a:rPr>
              <a:t>http://geoweb.rsl.wustl.edu/community/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If you can’t find the answer on the forums, send an email to </a:t>
            </a:r>
            <a:r>
              <a:rPr lang="en-US" dirty="0" smtClean="0">
                <a:hlinkClick r:id="rId3"/>
              </a:rPr>
              <a:t>geosci@wunder.wustl.edu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PDS Geosciences Node: pds-geosciences.wustl.edu</a:t>
            </a:r>
            <a:endParaRPr lang="en-US" sz="2800" b="1" dirty="0"/>
          </a:p>
        </p:txBody>
      </p:sp>
      <p:pic>
        <p:nvPicPr>
          <p:cNvPr id="4" name="Content Placeholder 3" descr="home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1890" y="1600200"/>
            <a:ext cx="7080219" cy="4525963"/>
          </a:xfrm>
        </p:spPr>
      </p:pic>
      <p:sp>
        <p:nvSpPr>
          <p:cNvPr id="5" name="TextBox 4"/>
          <p:cNvSpPr txBox="1"/>
          <p:nvPr/>
        </p:nvSpPr>
        <p:spPr>
          <a:xfrm>
            <a:off x="5562600" y="3810000"/>
            <a:ext cx="3276600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Click </a:t>
            </a:r>
            <a:r>
              <a:rPr lang="en-US" b="1" dirty="0" smtClean="0"/>
              <a:t>Mercury</a:t>
            </a:r>
            <a:r>
              <a:rPr lang="en-US" dirty="0" smtClean="0"/>
              <a:t> to go to the MESSENGER page.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828800" y="4114800"/>
            <a:ext cx="3733800" cy="838200"/>
          </a:xfrm>
          <a:prstGeom prst="straightConnector1">
            <a:avLst/>
          </a:prstGeom>
          <a:ln w="508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066800" y="4800600"/>
            <a:ext cx="762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6B19-9EBA-4744-ACE0-76795FBB3BC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ess1.PNG"/>
          <p:cNvPicPr>
            <a:picLocks noChangeAspect="1"/>
          </p:cNvPicPr>
          <p:nvPr/>
        </p:nvPicPr>
        <p:blipFill>
          <a:blip r:embed="rId2" cstate="print"/>
          <a:srcRect b="2612"/>
          <a:stretch>
            <a:fillRect/>
          </a:stretch>
        </p:blipFill>
        <p:spPr>
          <a:xfrm>
            <a:off x="895739" y="102918"/>
            <a:ext cx="7352522" cy="6678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1981200"/>
            <a:ext cx="3276600" cy="369332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Click </a:t>
            </a:r>
            <a:r>
              <a:rPr lang="en-US" b="1" dirty="0" smtClean="0"/>
              <a:t>MASCS  Archive.</a:t>
            </a:r>
            <a:endParaRPr lang="en-US" dirty="0"/>
          </a:p>
        </p:txBody>
      </p:sp>
      <p:cxnSp>
        <p:nvCxnSpPr>
          <p:cNvPr id="7" name="Straight Arrow Connector 6"/>
          <p:cNvCxnSpPr>
            <a:endCxn id="8" idx="7"/>
          </p:cNvCxnSpPr>
          <p:nvPr/>
        </p:nvCxnSpPr>
        <p:spPr>
          <a:xfrm flipH="1">
            <a:off x="5906293" y="2362200"/>
            <a:ext cx="1256507" cy="3343555"/>
          </a:xfrm>
          <a:prstGeom prst="straightConnector1">
            <a:avLst/>
          </a:prstGeom>
          <a:ln w="508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800600" y="5638800"/>
            <a:ext cx="1295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6B19-9EBA-4744-ACE0-76795FBB3BC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scs1.PNG"/>
          <p:cNvPicPr>
            <a:picLocks noChangeAspect="1"/>
          </p:cNvPicPr>
          <p:nvPr/>
        </p:nvPicPr>
        <p:blipFill>
          <a:blip r:embed="rId2" cstate="print"/>
          <a:srcRect t="5707" b="5707"/>
          <a:stretch>
            <a:fillRect/>
          </a:stretch>
        </p:blipFill>
        <p:spPr>
          <a:xfrm>
            <a:off x="1359096" y="391425"/>
            <a:ext cx="6425807" cy="60751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0" y="1066800"/>
            <a:ext cx="4648200" cy="1785104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Two ways to find MASCS data: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dirty="0" smtClean="0"/>
              <a:t>Follow links directly to raw and derived archives online.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lphaUcPeriod"/>
            </a:pPr>
            <a:r>
              <a:rPr lang="en-US" dirty="0" smtClean="0"/>
              <a:t>Use the </a:t>
            </a:r>
            <a:r>
              <a:rPr lang="en-US" b="1" dirty="0" smtClean="0"/>
              <a:t>Mercury Orbital Data Explorer </a:t>
            </a:r>
            <a:r>
              <a:rPr lang="en-US" dirty="0" smtClean="0"/>
              <a:t>search tools to select data products.</a:t>
            </a:r>
            <a:endParaRPr lang="en-US" dirty="0"/>
          </a:p>
        </p:txBody>
      </p:sp>
      <p:cxnSp>
        <p:nvCxnSpPr>
          <p:cNvPr id="7" name="Straight Arrow Connector 6"/>
          <p:cNvCxnSpPr>
            <a:endCxn id="8" idx="6"/>
          </p:cNvCxnSpPr>
          <p:nvPr/>
        </p:nvCxnSpPr>
        <p:spPr>
          <a:xfrm flipH="1">
            <a:off x="5638800" y="2819400"/>
            <a:ext cx="2209800" cy="2628900"/>
          </a:xfrm>
          <a:prstGeom prst="straightConnector1">
            <a:avLst/>
          </a:prstGeom>
          <a:ln w="508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733800" y="5181600"/>
            <a:ext cx="1905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276600" y="3886200"/>
            <a:ext cx="19050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flipH="1">
            <a:off x="4114800" y="1828800"/>
            <a:ext cx="1295400" cy="3962400"/>
          </a:xfrm>
          <a:prstGeom prst="arc">
            <a:avLst>
              <a:gd name="adj1" fmla="val 16280940"/>
              <a:gd name="adj2" fmla="val 301377"/>
            </a:avLst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6B19-9EBA-4744-ACE0-76795FBB3BC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Method A: Direct links to data online</a:t>
            </a:r>
            <a:endParaRPr lang="en-US" sz="3200" b="1" dirty="0"/>
          </a:p>
        </p:txBody>
      </p:sp>
      <p:pic>
        <p:nvPicPr>
          <p:cNvPr id="4" name="Content Placeholder 3" descr="mess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0206"/>
          <a:stretch>
            <a:fillRect/>
          </a:stretch>
        </p:blipFill>
        <p:spPr>
          <a:xfrm>
            <a:off x="304800" y="914400"/>
            <a:ext cx="8229600" cy="1815139"/>
          </a:xfr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Picture 4" descr="mess3.PNG"/>
          <p:cNvPicPr>
            <a:picLocks noChangeAspect="1"/>
          </p:cNvPicPr>
          <p:nvPr/>
        </p:nvPicPr>
        <p:blipFill>
          <a:blip r:embed="rId3" cstate="print"/>
          <a:srcRect b="11998"/>
          <a:stretch>
            <a:fillRect/>
          </a:stretch>
        </p:blipFill>
        <p:spPr>
          <a:xfrm>
            <a:off x="256572" y="3123668"/>
            <a:ext cx="8630855" cy="335333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029200" y="1491496"/>
            <a:ext cx="3886200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The MASCS derived data archive is in volume </a:t>
            </a:r>
            <a:r>
              <a:rPr lang="en-US" b="1" dirty="0" smtClean="0"/>
              <a:t>messmas_2001.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3733800"/>
            <a:ext cx="41910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Data products are in the </a:t>
            </a:r>
            <a:r>
              <a:rPr lang="en-US" b="1" dirty="0" smtClean="0"/>
              <a:t>data</a:t>
            </a:r>
            <a:r>
              <a:rPr lang="en-US" dirty="0" smtClean="0"/>
              <a:t> directory.  Click down the data directory tree to choose product type, mission phase, VIRS data, observation date, and sensor.</a:t>
            </a:r>
            <a:endParaRPr lang="en-US" b="1" dirty="0"/>
          </a:p>
        </p:txBody>
      </p:sp>
      <p:sp>
        <p:nvSpPr>
          <p:cNvPr id="8" name="Arc 7"/>
          <p:cNvSpPr/>
          <p:nvPr/>
        </p:nvSpPr>
        <p:spPr>
          <a:xfrm flipH="1">
            <a:off x="3276600" y="1600200"/>
            <a:ext cx="3429000" cy="990600"/>
          </a:xfrm>
          <a:prstGeom prst="arc">
            <a:avLst>
              <a:gd name="adj1" fmla="val 16200000"/>
              <a:gd name="adj2" fmla="val 49787"/>
            </a:avLst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flipH="1">
            <a:off x="3124200" y="4343400"/>
            <a:ext cx="3200400" cy="990600"/>
          </a:xfrm>
          <a:prstGeom prst="arc">
            <a:avLst>
              <a:gd name="adj1" fmla="val 16200000"/>
              <a:gd name="adj2" fmla="val 49787"/>
            </a:avLst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38400" y="2133600"/>
            <a:ext cx="1524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86000" y="4876800"/>
            <a:ext cx="1524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6B19-9EBA-4744-ACE0-76795FBB3BC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Method A: Direct links to data online, continued</a:t>
            </a:r>
            <a:endParaRPr lang="en-US" sz="2800" b="1" dirty="0"/>
          </a:p>
        </p:txBody>
      </p:sp>
      <p:pic>
        <p:nvPicPr>
          <p:cNvPr id="4" name="Content Placeholder 3" descr="mess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8229600" cy="3442144"/>
          </a:xfr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410200" y="1771471"/>
            <a:ext cx="35052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Every data file (</a:t>
            </a:r>
            <a:r>
              <a:rPr lang="en-US" b="1" dirty="0" smtClean="0"/>
              <a:t>.</a:t>
            </a:r>
            <a:r>
              <a:rPr lang="en-US" b="1" dirty="0" err="1" smtClean="0"/>
              <a:t>dat</a:t>
            </a:r>
            <a:r>
              <a:rPr lang="en-US" dirty="0" smtClean="0"/>
              <a:t>) comes with a PDS label (</a:t>
            </a:r>
            <a:r>
              <a:rPr lang="en-US" b="1" dirty="0" smtClean="0"/>
              <a:t>.</a:t>
            </a:r>
            <a:r>
              <a:rPr lang="en-US" b="1" dirty="0" err="1" smtClean="0"/>
              <a:t>lbl</a:t>
            </a:r>
            <a:r>
              <a:rPr lang="en-US" dirty="0" smtClean="0"/>
              <a:t>) that describes it. You’ll need both files. Right-click to download. </a:t>
            </a:r>
          </a:p>
        </p:txBody>
      </p:sp>
      <p:sp>
        <p:nvSpPr>
          <p:cNvPr id="8" name="Arc 7"/>
          <p:cNvSpPr/>
          <p:nvPr/>
        </p:nvSpPr>
        <p:spPr>
          <a:xfrm flipH="1">
            <a:off x="3810000" y="1981200"/>
            <a:ext cx="3200400" cy="990600"/>
          </a:xfrm>
          <a:prstGeom prst="arc">
            <a:avLst>
              <a:gd name="adj1" fmla="val 16200000"/>
              <a:gd name="adj2" fmla="val 49787"/>
            </a:avLst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62200" y="2514600"/>
            <a:ext cx="2895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71600" y="4763869"/>
            <a:ext cx="6324600" cy="1200329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If you want more than just a few files, it will be easier to get them with FTP. You can use any FTP client. We recommend </a:t>
            </a:r>
            <a:r>
              <a:rPr lang="en-US" b="1" dirty="0" err="1" smtClean="0"/>
              <a:t>Filezilla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smtClean="0">
                <a:hlinkClick r:id="rId3"/>
              </a:rPr>
              <a:t>filezilla-project.org</a:t>
            </a:r>
            <a:r>
              <a:rPr lang="en-US" dirty="0" smtClean="0"/>
              <a:t>) because it allows easy drag-and-drop downloading. See next page for an example …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6B19-9EBA-4744-ACE0-76795FBB3BC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Method A: Direct links to data online, continued</a:t>
            </a:r>
            <a:endParaRPr lang="en-US" sz="2800" b="1" dirty="0"/>
          </a:p>
        </p:txBody>
      </p:sp>
      <p:pic>
        <p:nvPicPr>
          <p:cNvPr id="4" name="Content Placeholder 3" descr="mess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8657" b="38809"/>
          <a:stretch>
            <a:fillRect/>
          </a:stretch>
        </p:blipFill>
        <p:spPr>
          <a:xfrm>
            <a:off x="838200" y="762000"/>
            <a:ext cx="7517070" cy="2106218"/>
          </a:xfr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Picture 9" descr="filezilla.PNG"/>
          <p:cNvPicPr>
            <a:picLocks noChangeAspect="1"/>
          </p:cNvPicPr>
          <p:nvPr/>
        </p:nvPicPr>
        <p:blipFill>
          <a:blip r:embed="rId3" cstate="print"/>
          <a:srcRect b="33539"/>
          <a:stretch>
            <a:fillRect/>
          </a:stretch>
        </p:blipFill>
        <p:spPr>
          <a:xfrm>
            <a:off x="1447800" y="2667000"/>
            <a:ext cx="7297169" cy="38049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838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ftp://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762000"/>
            <a:ext cx="8077200" cy="1143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371600" y="3276600"/>
            <a:ext cx="2057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438400" y="1905000"/>
            <a:ext cx="0" cy="137160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10200" y="1676400"/>
            <a:ext cx="3505200" cy="19082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To get the FTP address, put </a:t>
            </a:r>
            <a:r>
              <a:rPr lang="en-US" b="1" dirty="0" smtClean="0"/>
              <a:t>ftp://</a:t>
            </a:r>
            <a:r>
              <a:rPr lang="en-US" dirty="0" smtClean="0"/>
              <a:t> in front of the link in your browser window, and use that link in your FTP software.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This example uses </a:t>
            </a:r>
            <a:r>
              <a:rPr lang="en-US" dirty="0" err="1" smtClean="0"/>
              <a:t>Filezilla</a:t>
            </a:r>
            <a:r>
              <a:rPr lang="en-US" dirty="0" smtClean="0"/>
              <a:t> FTP software.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6B19-9EBA-4744-ACE0-76795FBB3BC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Other files you might need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6629400" cy="1752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Look inside the PDS label. There may be a line like  </a:t>
            </a:r>
            <a:br>
              <a:rPr lang="en-US" sz="2400" dirty="0" smtClean="0"/>
            </a:br>
            <a:r>
              <a:rPr lang="en-US" sz="2400" dirty="0" smtClean="0"/>
              <a:t>^STRUCTURE = “VIRSVD.FMT”. </a:t>
            </a:r>
          </a:p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Structure files describe the format of the data table. You’ll find them in the LABEL directory of the archive.</a:t>
            </a:r>
          </a:p>
        </p:txBody>
      </p:sp>
      <p:pic>
        <p:nvPicPr>
          <p:cNvPr id="4" name="Picture 3" descr="labeldi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8732" y="3352364"/>
            <a:ext cx="6706536" cy="312463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5" name="Arc 4"/>
          <p:cNvSpPr/>
          <p:nvPr/>
        </p:nvSpPr>
        <p:spPr>
          <a:xfrm flipH="1" flipV="1">
            <a:off x="1981200" y="1752600"/>
            <a:ext cx="6477000" cy="4495800"/>
          </a:xfrm>
          <a:prstGeom prst="arc">
            <a:avLst>
              <a:gd name="adj1" fmla="val 4893481"/>
              <a:gd name="adj2" fmla="val 17179910"/>
            </a:avLst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6B19-9EBA-4744-ACE0-76795FBB3BC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Other files you might need</a:t>
            </a:r>
            <a:endParaRPr lang="en-US" sz="3200" b="1" dirty="0"/>
          </a:p>
        </p:txBody>
      </p:sp>
      <p:pic>
        <p:nvPicPr>
          <p:cNvPr id="6" name="Picture 5" descr="documentdir.PNG"/>
          <p:cNvPicPr>
            <a:picLocks noChangeAspect="1"/>
          </p:cNvPicPr>
          <p:nvPr/>
        </p:nvPicPr>
        <p:blipFill>
          <a:blip r:embed="rId2" cstate="print"/>
          <a:srcRect b="17852"/>
          <a:stretch>
            <a:fillRect/>
          </a:stretch>
        </p:blipFill>
        <p:spPr>
          <a:xfrm>
            <a:off x="457200" y="990600"/>
            <a:ext cx="6649378" cy="547006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828800"/>
            <a:ext cx="2514600" cy="4648200"/>
          </a:xfr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 smtClean="0"/>
              <a:t>Documentation is found in the DOCUMENT directory. Each document comes in a PDF version and a plain text version, with a label that describes both. </a:t>
            </a:r>
            <a:br>
              <a:rPr lang="en-US" sz="2400" dirty="0" smtClean="0"/>
            </a:br>
            <a:r>
              <a:rPr lang="en-US" sz="2400" dirty="0" smtClean="0"/>
              <a:t>The SIS (Software Interface Specification) is the primary document.</a:t>
            </a:r>
          </a:p>
        </p:txBody>
      </p:sp>
      <p:sp>
        <p:nvSpPr>
          <p:cNvPr id="7" name="Oval 6"/>
          <p:cNvSpPr/>
          <p:nvPr/>
        </p:nvSpPr>
        <p:spPr>
          <a:xfrm>
            <a:off x="2819400" y="5562600"/>
            <a:ext cx="2209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7" idx="6"/>
          </p:cNvCxnSpPr>
          <p:nvPr/>
        </p:nvCxnSpPr>
        <p:spPr>
          <a:xfrm flipH="1">
            <a:off x="5029200" y="5181600"/>
            <a:ext cx="1066800" cy="685800"/>
          </a:xfrm>
          <a:prstGeom prst="straightConnector1">
            <a:avLst/>
          </a:prstGeom>
          <a:ln w="508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6B19-9EBA-4744-ACE0-76795FBB3BC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698</Words>
  <Application>Microsoft Macintosh PowerPoint</Application>
  <PresentationFormat>On-screen Show (4:3)</PresentationFormat>
  <Paragraphs>80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How To Get  MESSENGER MASCS VIRS Data  from the Planetary Data System</vt:lpstr>
      <vt:lpstr>PDS Geosciences Node: pds-geosciences.wustl.edu</vt:lpstr>
      <vt:lpstr>PowerPoint Presentation</vt:lpstr>
      <vt:lpstr>PowerPoint Presentation</vt:lpstr>
      <vt:lpstr>Method A: Direct links to data online</vt:lpstr>
      <vt:lpstr>Method A: Direct links to data online, continued</vt:lpstr>
      <vt:lpstr>Method A: Direct links to data online, continued</vt:lpstr>
      <vt:lpstr>Other files you might need</vt:lpstr>
      <vt:lpstr>Other files you might need</vt:lpstr>
      <vt:lpstr>PowerPoint Presentation</vt:lpstr>
      <vt:lpstr>PowerPoint Presentation</vt:lpstr>
      <vt:lpstr>Method B: Using the Mercury Orbital Data Explorer, continued</vt:lpstr>
      <vt:lpstr>Method B: Using the Mercury Orbital Data Explorer, continued</vt:lpstr>
      <vt:lpstr>Method B: Using the Mercury Orbital Data Explorer, continued</vt:lpstr>
      <vt:lpstr>Method B: Using the Mercury Orbital Data Explorer, continued</vt:lpstr>
      <vt:lpstr>Method B: Using the Mercury Orbital Data Explorer, continued</vt:lpstr>
      <vt:lpstr>Other Useful Tools</vt:lpstr>
      <vt:lpstr>For More Information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Get MESSENGER MASCS VIRS Data from PDS</dc:title>
  <dc:creator>Susan Slavney</dc:creator>
  <cp:lastModifiedBy>Rachel Klima</cp:lastModifiedBy>
  <cp:revision>44</cp:revision>
  <dcterms:created xsi:type="dcterms:W3CDTF">2014-02-13T15:50:31Z</dcterms:created>
  <dcterms:modified xsi:type="dcterms:W3CDTF">2014-02-25T20:31:31Z</dcterms:modified>
</cp:coreProperties>
</file>