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9th Annual IAA Low - Cost Planetary Mission Conference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33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9th Annual IAA Low - Cost Planetary Mission Conference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66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9th Annual IAA Low - Cost Planetary Mission Conference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864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9th Annual IAA Low - Cost Planetary Mission Conference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85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9th Annual IAA Low - Cost Planetary Mission Conference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07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9th Annual IAA Low - Cost Planetary Mission Conference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82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9th Annual IAA Low - Cost Planetary Mission Conference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9th Annual IAA Low - Cost Planetary Mission Conference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98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9th Annual IAA Low - Cost Planetary Mission Conference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03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9th Annual IAA Low - Cost Planetary Mission Conference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111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9th Annual IAA Low - Cost Planetary Mission Conference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98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9D20300E-8F4F-8B40-9E30-B872CD2DA5D4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6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ds-geosciences.wustl.edu/messenger/mess-e_v_h-mascs-3-virs-cdr-caldata-v1/messmas_2001/document/virs_cdr_ddr_sis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Rachel Klima (on behalf of the MASCS team)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JHU/APL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MASCS/VIRS Data Users’ Workshop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LPSC 2014, The Woodlands, TX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March 17,2014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1752600"/>
            <a:ext cx="86868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MASCS/VIRS Data Record Structure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What are EDRs, CDRs, and DDRs?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7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Experiment </a:t>
            </a:r>
            <a:r>
              <a:rPr lang="en-US" dirty="0" smtClean="0">
                <a:solidFill>
                  <a:srgbClr val="FFFF00"/>
                </a:solidFill>
              </a:rPr>
              <a:t>Data Records (EDRs)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9138"/>
            <a:ext cx="8915400" cy="473233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Experiment </a:t>
            </a:r>
            <a:r>
              <a:rPr lang="en-US" sz="2600" dirty="0" smtClean="0">
                <a:solidFill>
                  <a:schemeClr val="bg1"/>
                </a:solidFill>
              </a:rPr>
              <a:t>Data Records contain the raw data and spectrum metadata.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Important information for filtering or checking the quality of the data, including the raw </a:t>
            </a:r>
            <a:r>
              <a:rPr lang="en-US" sz="2600" dirty="0">
                <a:solidFill>
                  <a:schemeClr val="bg1"/>
                </a:solidFill>
              </a:rPr>
              <a:t>s</a:t>
            </a:r>
            <a:r>
              <a:rPr lang="en-US" sz="2600" dirty="0" smtClean="0">
                <a:solidFill>
                  <a:schemeClr val="bg1"/>
                </a:solidFill>
              </a:rPr>
              <a:t>pectrum </a:t>
            </a:r>
            <a:r>
              <a:rPr lang="en-US" sz="2600" dirty="0">
                <a:solidFill>
                  <a:schemeClr val="bg1"/>
                </a:solidFill>
              </a:rPr>
              <a:t>d</a:t>
            </a:r>
            <a:r>
              <a:rPr lang="en-US" sz="2600" dirty="0" smtClean="0">
                <a:solidFill>
                  <a:schemeClr val="bg1"/>
                </a:solidFill>
              </a:rPr>
              <a:t>ata is passed through to Calibrated Data Records (CDR) and also available there.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Fields and number of bytes allocated to each field are described in the CDR/DDR SIS available here</a:t>
            </a:r>
            <a:r>
              <a:rPr lang="en-US" sz="2600" dirty="0">
                <a:solidFill>
                  <a:schemeClr val="bg1"/>
                </a:solidFill>
              </a:rPr>
              <a:t>: </a:t>
            </a:r>
            <a:r>
              <a:rPr lang="en-US" sz="2600" dirty="0">
                <a:solidFill>
                  <a:schemeClr val="bg1"/>
                </a:solidFill>
                <a:hlinkClick r:id="rId2"/>
              </a:rPr>
              <a:t>http://pds-geosciences.wustl.edu/messenger/mess-e_v_h-mascs-3-virs-cdr-caldata-v1/messmas_2001/document/</a:t>
            </a:r>
            <a:r>
              <a:rPr lang="en-US" sz="2600" dirty="0" smtClean="0">
                <a:solidFill>
                  <a:schemeClr val="bg1"/>
                </a:solidFill>
                <a:hlinkClick r:id="rId2"/>
              </a:rPr>
              <a:t>virs_cdr_ddr_sis.pdf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Important metadata includes: Dark Frequency, instrument temperature, integration time, gain, lamp on, binning, start and end pixel, spectrum number, spectrum mission elapsed time (MET). All of these are passed through to the </a:t>
            </a:r>
            <a:r>
              <a:rPr lang="en-US" sz="2600" dirty="0" err="1" smtClean="0">
                <a:solidFill>
                  <a:schemeClr val="bg1"/>
                </a:solidFill>
              </a:rPr>
              <a:t>CDRs.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2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04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Calibrated Data Records (CDRs)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3</a:t>
            </a:fld>
            <a:endParaRPr lang="en-US" dirty="0">
              <a:latin typeface="Calibri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52400" y="1605022"/>
            <a:ext cx="8915400" cy="517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white"/>
                </a:solidFill>
                <a:latin typeface="Calibri"/>
              </a:rPr>
              <a:t>Calibrated Data Records contain instrument status information necessary to filter and validate data quality</a:t>
            </a:r>
          </a:p>
          <a:p>
            <a:r>
              <a:rPr lang="en-US" sz="2000" dirty="0">
                <a:solidFill>
                  <a:prstClr val="white"/>
                </a:solidFill>
                <a:latin typeface="Calibri"/>
              </a:rPr>
              <a:t>UTC time translated from spacecraft time</a:t>
            </a:r>
          </a:p>
          <a:p>
            <a:r>
              <a:rPr lang="en-US" sz="2000" dirty="0">
                <a:solidFill>
                  <a:prstClr val="white"/>
                </a:solidFill>
                <a:latin typeface="Calibri"/>
              </a:rPr>
              <a:t>Spectra included (one row per spectrum): </a:t>
            </a:r>
          </a:p>
          <a:p>
            <a:pPr lvl="1"/>
            <a:r>
              <a:rPr lang="en-US" sz="2000" dirty="0">
                <a:solidFill>
                  <a:prstClr val="white"/>
                </a:solidFill>
                <a:latin typeface="Calibri"/>
              </a:rPr>
              <a:t>Raw Spectrum – direct from EDR, uncompressed raw spectrum as 16-bit DN.</a:t>
            </a:r>
          </a:p>
          <a:p>
            <a:pPr lvl="1"/>
            <a:r>
              <a:rPr lang="en-US" sz="2000" dirty="0">
                <a:solidFill>
                  <a:prstClr val="white"/>
                </a:solidFill>
                <a:latin typeface="Calibri"/>
              </a:rPr>
              <a:t>Corrected Counts – corrected for dark current and other instrument level corrections (DN/sec)</a:t>
            </a:r>
          </a:p>
          <a:p>
            <a:pPr lvl="1"/>
            <a:r>
              <a:rPr lang="en-US" sz="2000" dirty="0">
                <a:solidFill>
                  <a:prstClr val="white"/>
                </a:solidFill>
                <a:latin typeface="Calibri"/>
              </a:rPr>
              <a:t>Calibrated Radiance – derived radiance at sensor (W m</a:t>
            </a:r>
            <a:r>
              <a:rPr lang="en-US" sz="2000" baseline="30000" dirty="0">
                <a:solidFill>
                  <a:prstClr val="white"/>
                </a:solidFill>
                <a:latin typeface="Calibri"/>
              </a:rPr>
              <a:t>-2 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sr</a:t>
            </a:r>
            <a:r>
              <a:rPr lang="en-US" sz="2000" baseline="30000" dirty="0">
                <a:solidFill>
                  <a:prstClr val="white"/>
                </a:solidFill>
                <a:latin typeface="Calibri"/>
              </a:rPr>
              <a:t>-1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Calibri"/>
                <a:sym typeface="Symbol"/>
              </a:rPr>
              <a:t>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m</a:t>
            </a:r>
            <a:r>
              <a:rPr lang="en-US" sz="2000" baseline="30000" dirty="0">
                <a:solidFill>
                  <a:prstClr val="white"/>
                </a:solidFill>
                <a:latin typeface="Calibri"/>
              </a:rPr>
              <a:t>-1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).</a:t>
            </a:r>
          </a:p>
          <a:p>
            <a:pPr lvl="1"/>
            <a:r>
              <a:rPr lang="en-US" sz="2000" dirty="0">
                <a:solidFill>
                  <a:prstClr val="white"/>
                </a:solidFill>
                <a:latin typeface="Calibri"/>
              </a:rPr>
              <a:t>Noise Spectrum – estimated noise (in DN) based on noise measured during shuttered darks as a function of temperature plus shot noise. </a:t>
            </a:r>
          </a:p>
          <a:p>
            <a:pPr lvl="1"/>
            <a:r>
              <a:rPr lang="en-US" sz="2000" dirty="0">
                <a:solidFill>
                  <a:prstClr val="white"/>
                </a:solidFill>
                <a:latin typeface="Calibri"/>
              </a:rPr>
              <a:t>Channel Wavelengths – wavelengths for each detector element</a:t>
            </a:r>
          </a:p>
          <a:p>
            <a:r>
              <a:rPr lang="en-US" sz="2000" dirty="0">
                <a:solidFill>
                  <a:prstClr val="white"/>
                </a:solidFill>
                <a:latin typeface="Calibri"/>
              </a:rPr>
              <a:t>Spice derived geometry information (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lat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lon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, viewing geometry, slant range,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subspacecraft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lat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/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lon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, footprint size, etc.)</a:t>
            </a:r>
          </a:p>
          <a:p>
            <a:r>
              <a:rPr lang="en-US" sz="2000" dirty="0">
                <a:solidFill>
                  <a:prstClr val="white"/>
                </a:solidFill>
                <a:latin typeface="Calibri"/>
              </a:rPr>
              <a:t>Data Quality Index (described on next slide) </a:t>
            </a:r>
          </a:p>
          <a:p>
            <a:endParaRPr lang="en-US" dirty="0" smtClean="0">
              <a:solidFill>
                <a:srgbClr val="FFFFFF"/>
              </a:solidFill>
              <a:latin typeface="Calibri"/>
            </a:endParaRPr>
          </a:p>
          <a:p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29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46138"/>
            <a:ext cx="8839200" cy="6016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Data Quality Index (in CDRs and DDRs)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64939"/>
          </a:xfrm>
        </p:spPr>
        <p:txBody>
          <a:bodyPr>
            <a:noAutofit/>
          </a:bodyPr>
          <a:lstStyle/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19 character index of data quality. Each digit signifies quality factor of measurements. 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Format</a:t>
            </a:r>
            <a:r>
              <a:rPr lang="en-US" sz="1800" dirty="0">
                <a:solidFill>
                  <a:schemeClr val="bg1"/>
                </a:solidFill>
              </a:rPr>
              <a:t>: ABCD-EFGH-IJKL-</a:t>
            </a:r>
            <a:r>
              <a:rPr lang="en-US" sz="1800" dirty="0" smtClean="0">
                <a:solidFill>
                  <a:schemeClr val="bg1"/>
                </a:solidFill>
              </a:rPr>
              <a:t>MNOP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A</a:t>
            </a:r>
            <a:r>
              <a:rPr lang="en-US" sz="1400" dirty="0">
                <a:solidFill>
                  <a:schemeClr val="bg1"/>
                </a:solidFill>
              </a:rPr>
              <a:t>: Dark Scan Flag, denotes shutter commanded closed for dark </a:t>
            </a:r>
            <a:r>
              <a:rPr lang="en-US" sz="1400" dirty="0" smtClean="0">
                <a:solidFill>
                  <a:schemeClr val="bg1"/>
                </a:solidFill>
              </a:rPr>
              <a:t>observation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0 = shutter not </a:t>
            </a:r>
            <a:r>
              <a:rPr lang="en-US" sz="1400" dirty="0" smtClean="0">
                <a:solidFill>
                  <a:schemeClr val="bg1"/>
                </a:solidFill>
              </a:rPr>
              <a:t>engaged;  </a:t>
            </a:r>
            <a:r>
              <a:rPr lang="en-US" sz="1400" dirty="0">
                <a:solidFill>
                  <a:schemeClr val="bg1"/>
                </a:solidFill>
              </a:rPr>
              <a:t>1 = shutter </a:t>
            </a:r>
            <a:r>
              <a:rPr lang="en-US" sz="1400" dirty="0" smtClean="0">
                <a:solidFill>
                  <a:schemeClr val="bg1"/>
                </a:solidFill>
              </a:rPr>
              <a:t>	engaged.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B, C, D: </a:t>
            </a:r>
            <a:r>
              <a:rPr lang="en-US" sz="1400" dirty="0">
                <a:solidFill>
                  <a:schemeClr val="bg1"/>
                </a:solidFill>
              </a:rPr>
              <a:t>Temperature </a:t>
            </a:r>
            <a:r>
              <a:rPr lang="en-US" sz="1400" dirty="0" smtClean="0">
                <a:solidFill>
                  <a:schemeClr val="bg1"/>
                </a:solidFill>
              </a:rPr>
              <a:t>1,2, Grating Flags: </a:t>
            </a:r>
          </a:p>
          <a:p>
            <a:pPr marL="400050" lvl="1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0 </a:t>
            </a:r>
            <a:r>
              <a:rPr lang="en-US" sz="1400" dirty="0">
                <a:solidFill>
                  <a:schemeClr val="bg1"/>
                </a:solidFill>
              </a:rPr>
              <a:t>= Temperature does not exceed 15 </a:t>
            </a:r>
            <a:r>
              <a:rPr lang="en-US" sz="1400" dirty="0" err="1">
                <a:solidFill>
                  <a:schemeClr val="bg1"/>
                </a:solidFill>
              </a:rPr>
              <a:t>deg</a:t>
            </a:r>
            <a:r>
              <a:rPr lang="en-US" sz="1400" dirty="0">
                <a:solidFill>
                  <a:schemeClr val="bg1"/>
                </a:solidFill>
              </a:rPr>
              <a:t> C </a:t>
            </a:r>
            <a:r>
              <a:rPr lang="en-US" sz="1400" dirty="0" smtClean="0">
                <a:solidFill>
                  <a:schemeClr val="bg1"/>
                </a:solidFill>
              </a:rPr>
              <a:t>threshold</a:t>
            </a:r>
            <a:endParaRPr lang="en-US" sz="1400" dirty="0">
              <a:solidFill>
                <a:schemeClr val="bg1"/>
              </a:solidFill>
            </a:endParaRPr>
          </a:p>
          <a:p>
            <a:pPr marL="400050" lvl="1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1 </a:t>
            </a:r>
            <a:r>
              <a:rPr lang="en-US" sz="1400" dirty="0">
                <a:solidFill>
                  <a:schemeClr val="bg1"/>
                </a:solidFill>
              </a:rPr>
              <a:t>= Temperature exceeds 15 </a:t>
            </a:r>
            <a:r>
              <a:rPr lang="en-US" sz="1400" dirty="0" err="1">
                <a:solidFill>
                  <a:schemeClr val="bg1"/>
                </a:solidFill>
              </a:rPr>
              <a:t>deg</a:t>
            </a:r>
            <a:r>
              <a:rPr lang="en-US" sz="1400" dirty="0">
                <a:solidFill>
                  <a:schemeClr val="bg1"/>
                </a:solidFill>
              </a:rPr>
              <a:t> C threshold but less than 25 </a:t>
            </a:r>
            <a:r>
              <a:rPr lang="en-US" sz="1400" dirty="0" err="1">
                <a:solidFill>
                  <a:schemeClr val="bg1"/>
                </a:solidFill>
              </a:rPr>
              <a:t>deg</a:t>
            </a:r>
            <a:r>
              <a:rPr lang="en-US" sz="1400" dirty="0">
                <a:solidFill>
                  <a:schemeClr val="bg1"/>
                </a:solidFill>
              </a:rPr>
              <a:t> C threshold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pPr marL="400050" lvl="1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2 </a:t>
            </a:r>
            <a:r>
              <a:rPr lang="en-US" sz="1400" dirty="0">
                <a:solidFill>
                  <a:schemeClr val="bg1"/>
                </a:solidFill>
              </a:rPr>
              <a:t>= Temperature exceeds 25 </a:t>
            </a:r>
            <a:r>
              <a:rPr lang="en-US" sz="1400" dirty="0" err="1">
                <a:solidFill>
                  <a:schemeClr val="bg1"/>
                </a:solidFill>
              </a:rPr>
              <a:t>deg</a:t>
            </a:r>
            <a:r>
              <a:rPr lang="en-US" sz="1400" dirty="0">
                <a:solidFill>
                  <a:schemeClr val="bg1"/>
                </a:solidFill>
              </a:rPr>
              <a:t> C threshold but less than 40 </a:t>
            </a:r>
            <a:r>
              <a:rPr lang="en-US" sz="1400" dirty="0" err="1">
                <a:solidFill>
                  <a:schemeClr val="bg1"/>
                </a:solidFill>
              </a:rPr>
              <a:t>deg</a:t>
            </a:r>
            <a:r>
              <a:rPr lang="en-US" sz="1400" dirty="0">
                <a:solidFill>
                  <a:schemeClr val="bg1"/>
                </a:solidFill>
              </a:rPr>
              <a:t> C </a:t>
            </a:r>
            <a:r>
              <a:rPr lang="en-US" sz="1400" dirty="0" smtClean="0">
                <a:solidFill>
                  <a:schemeClr val="bg1"/>
                </a:solidFill>
              </a:rPr>
              <a:t>threshold</a:t>
            </a:r>
            <a:endParaRPr lang="en-US" sz="1400" dirty="0">
              <a:solidFill>
                <a:schemeClr val="bg1"/>
              </a:solidFill>
            </a:endParaRPr>
          </a:p>
          <a:p>
            <a:pPr marL="400050" lvl="1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3 </a:t>
            </a:r>
            <a:r>
              <a:rPr lang="en-US" sz="1400" dirty="0">
                <a:solidFill>
                  <a:schemeClr val="bg1"/>
                </a:solidFill>
              </a:rPr>
              <a:t>= Temperature exceeds 40 </a:t>
            </a:r>
            <a:r>
              <a:rPr lang="en-US" sz="1400" dirty="0" err="1">
                <a:solidFill>
                  <a:schemeClr val="bg1"/>
                </a:solidFill>
              </a:rPr>
              <a:t>deg</a:t>
            </a:r>
            <a:r>
              <a:rPr lang="en-US" sz="1400" dirty="0">
                <a:solidFill>
                  <a:schemeClr val="bg1"/>
                </a:solidFill>
              </a:rPr>
              <a:t> C </a:t>
            </a:r>
            <a:r>
              <a:rPr lang="en-US" sz="1400" dirty="0" smtClean="0">
                <a:solidFill>
                  <a:schemeClr val="bg1"/>
                </a:solidFill>
              </a:rPr>
              <a:t>threshold.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</a:t>
            </a:r>
            <a:r>
              <a:rPr lang="en-US" sz="1400" dirty="0">
                <a:solidFill>
                  <a:schemeClr val="bg1"/>
                </a:solidFill>
              </a:rPr>
              <a:t>: Anomalous </a:t>
            </a:r>
            <a:r>
              <a:rPr lang="en-US" sz="1400" dirty="0" smtClean="0">
                <a:solidFill>
                  <a:schemeClr val="bg1"/>
                </a:solidFill>
              </a:rPr>
              <a:t>Pixels:  </a:t>
            </a:r>
            <a:r>
              <a:rPr lang="en-US" sz="1400" dirty="0">
                <a:solidFill>
                  <a:schemeClr val="bg1"/>
                </a:solidFill>
              </a:rPr>
              <a:t>Integer 0-9 = Indicates number of hot pixels </a:t>
            </a:r>
            <a:r>
              <a:rPr lang="en-US" sz="1400" dirty="0" smtClean="0">
                <a:solidFill>
                  <a:schemeClr val="bg1"/>
                </a:solidFill>
              </a:rPr>
              <a:t>found (the </a:t>
            </a:r>
            <a:r>
              <a:rPr lang="en-US" sz="1400" dirty="0">
                <a:solidFill>
                  <a:schemeClr val="bg1"/>
                </a:solidFill>
              </a:rPr>
              <a:t>number of pixels with a noise spike </a:t>
            </a:r>
            <a:r>
              <a:rPr lang="en-US" sz="1400" dirty="0" smtClean="0">
                <a:solidFill>
                  <a:schemeClr val="bg1"/>
                </a:solidFill>
              </a:rPr>
              <a:t>	(</a:t>
            </a:r>
            <a:r>
              <a:rPr lang="en-US" sz="1400" dirty="0">
                <a:solidFill>
                  <a:schemeClr val="bg1"/>
                </a:solidFill>
              </a:rPr>
              <a:t>defined in </a:t>
            </a:r>
            <a:r>
              <a:rPr lang="en-US" sz="1400" dirty="0" smtClean="0">
                <a:solidFill>
                  <a:schemeClr val="bg1"/>
                </a:solidFill>
              </a:rPr>
              <a:t>DQI L</a:t>
            </a:r>
            <a:r>
              <a:rPr lang="en-US" sz="1400" dirty="0">
                <a:solidFill>
                  <a:schemeClr val="bg1"/>
                </a:solidFill>
              </a:rPr>
              <a:t>, below)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F</a:t>
            </a:r>
            <a:r>
              <a:rPr lang="en-US" sz="1400" dirty="0">
                <a:solidFill>
                  <a:schemeClr val="bg1"/>
                </a:solidFill>
              </a:rPr>
              <a:t>: Partial Data </a:t>
            </a:r>
            <a:r>
              <a:rPr lang="en-US" sz="1400" dirty="0" smtClean="0">
                <a:solidFill>
                  <a:schemeClr val="bg1"/>
                </a:solidFill>
              </a:rPr>
              <a:t>Flag: </a:t>
            </a:r>
            <a:r>
              <a:rPr lang="en-US" sz="1400" dirty="0">
                <a:solidFill>
                  <a:schemeClr val="bg1"/>
                </a:solidFill>
              </a:rPr>
              <a:t>0 = No partial </a:t>
            </a:r>
            <a:r>
              <a:rPr lang="en-US" sz="1400" dirty="0" smtClean="0">
                <a:solidFill>
                  <a:schemeClr val="bg1"/>
                </a:solidFill>
              </a:rPr>
              <a:t>data; 1 </a:t>
            </a:r>
            <a:r>
              <a:rPr lang="en-US" sz="1400" dirty="0">
                <a:solidFill>
                  <a:schemeClr val="bg1"/>
                </a:solidFill>
              </a:rPr>
              <a:t>= Partial data </a:t>
            </a:r>
            <a:r>
              <a:rPr lang="en-US" sz="1400" dirty="0" smtClean="0">
                <a:solidFill>
                  <a:schemeClr val="bg1"/>
                </a:solidFill>
              </a:rPr>
              <a:t>exists.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G</a:t>
            </a:r>
            <a:r>
              <a:rPr lang="en-US" sz="1400" dirty="0">
                <a:solidFill>
                  <a:schemeClr val="bg1"/>
                </a:solidFill>
              </a:rPr>
              <a:t>: Saturation </a:t>
            </a:r>
            <a:r>
              <a:rPr lang="en-US" sz="1400" dirty="0" smtClean="0">
                <a:solidFill>
                  <a:schemeClr val="bg1"/>
                </a:solidFill>
              </a:rPr>
              <a:t>Flag: </a:t>
            </a:r>
            <a:r>
              <a:rPr lang="en-US" sz="1400" dirty="0">
                <a:solidFill>
                  <a:schemeClr val="bg1"/>
                </a:solidFill>
              </a:rPr>
              <a:t>0 = No pixels </a:t>
            </a:r>
            <a:r>
              <a:rPr lang="en-US" sz="1400" dirty="0" smtClean="0">
                <a:solidFill>
                  <a:schemeClr val="bg1"/>
                </a:solidFill>
              </a:rPr>
              <a:t>saturated; 1 </a:t>
            </a:r>
            <a:r>
              <a:rPr lang="en-US" sz="1400" dirty="0">
                <a:solidFill>
                  <a:schemeClr val="bg1"/>
                </a:solidFill>
              </a:rPr>
              <a:t>= Saturated pixels </a:t>
            </a:r>
            <a:r>
              <a:rPr lang="en-US" sz="1400" dirty="0" smtClean="0">
                <a:solidFill>
                  <a:schemeClr val="bg1"/>
                </a:solidFill>
              </a:rPr>
              <a:t>exist.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H</a:t>
            </a:r>
            <a:r>
              <a:rPr lang="en-US" sz="1400" dirty="0">
                <a:solidFill>
                  <a:schemeClr val="bg1"/>
                </a:solidFill>
              </a:rPr>
              <a:t>: Low Signal Level </a:t>
            </a:r>
            <a:r>
              <a:rPr lang="en-US" sz="1400" dirty="0" smtClean="0">
                <a:solidFill>
                  <a:schemeClr val="bg1"/>
                </a:solidFill>
              </a:rPr>
              <a:t>Flag: </a:t>
            </a:r>
            <a:r>
              <a:rPr lang="en-US" sz="1400" dirty="0">
                <a:solidFill>
                  <a:schemeClr val="bg1"/>
                </a:solidFill>
              </a:rPr>
              <a:t>0 = Signal level not below -32768 </a:t>
            </a:r>
            <a:r>
              <a:rPr lang="en-US" sz="1400" dirty="0" smtClean="0">
                <a:solidFill>
                  <a:schemeClr val="bg1"/>
                </a:solidFill>
              </a:rPr>
              <a:t>threshold; 1 </a:t>
            </a:r>
            <a:r>
              <a:rPr lang="en-US" sz="1400" dirty="0">
                <a:solidFill>
                  <a:schemeClr val="bg1"/>
                </a:solidFill>
              </a:rPr>
              <a:t>= Signal level below -32768 </a:t>
            </a:r>
            <a:r>
              <a:rPr lang="en-US" sz="1400" dirty="0" smtClean="0">
                <a:solidFill>
                  <a:schemeClr val="bg1"/>
                </a:solidFill>
              </a:rPr>
              <a:t>threshold.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: Low VIS Wavelength Uncertainty Flag (not yet implemented, set to </a:t>
            </a:r>
            <a:r>
              <a:rPr lang="en-US" sz="1400" dirty="0" smtClean="0">
                <a:solidFill>
                  <a:schemeClr val="bg1"/>
                </a:solidFill>
              </a:rPr>
              <a:t>0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J</a:t>
            </a:r>
            <a:r>
              <a:rPr lang="en-US" sz="1400" dirty="0">
                <a:solidFill>
                  <a:schemeClr val="bg1"/>
                </a:solidFill>
              </a:rPr>
              <a:t>: High VIS Wavelength Uncertainty Flag (not yet implemented, set to 0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K</a:t>
            </a:r>
            <a:r>
              <a:rPr lang="en-US" sz="1400" dirty="0">
                <a:solidFill>
                  <a:schemeClr val="bg1"/>
                </a:solidFill>
              </a:rPr>
              <a:t>: UVVS Operating </a:t>
            </a:r>
            <a:r>
              <a:rPr lang="en-US" sz="1400" dirty="0" smtClean="0">
                <a:solidFill>
                  <a:schemeClr val="bg1"/>
                </a:solidFill>
              </a:rPr>
              <a:t>Flag: 0 </a:t>
            </a:r>
            <a:r>
              <a:rPr lang="en-US" sz="1400" dirty="0">
                <a:solidFill>
                  <a:schemeClr val="bg1"/>
                </a:solidFill>
              </a:rPr>
              <a:t>= UVVS is not scanning during </a:t>
            </a:r>
            <a:r>
              <a:rPr lang="en-US" sz="1400" dirty="0" smtClean="0">
                <a:solidFill>
                  <a:schemeClr val="bg1"/>
                </a:solidFill>
              </a:rPr>
              <a:t>readout; 1 </a:t>
            </a:r>
            <a:r>
              <a:rPr lang="en-US" sz="1400" dirty="0">
                <a:solidFill>
                  <a:schemeClr val="bg1"/>
                </a:solidFill>
              </a:rPr>
              <a:t>= UVVS is scanning during </a:t>
            </a:r>
            <a:r>
              <a:rPr lang="en-US" sz="1400" dirty="0" smtClean="0">
                <a:solidFill>
                  <a:schemeClr val="bg1"/>
                </a:solidFill>
              </a:rPr>
              <a:t>readout.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L</a:t>
            </a:r>
            <a:r>
              <a:rPr lang="en-US" sz="1400" dirty="0">
                <a:solidFill>
                  <a:schemeClr val="bg1"/>
                </a:solidFill>
              </a:rPr>
              <a:t>: UVVS Noise Spike </a:t>
            </a:r>
            <a:r>
              <a:rPr lang="en-US" sz="1400" dirty="0" smtClean="0">
                <a:solidFill>
                  <a:schemeClr val="bg1"/>
                </a:solidFill>
              </a:rPr>
              <a:t>Flag: 0 </a:t>
            </a:r>
            <a:r>
              <a:rPr lang="en-US" sz="1400" dirty="0">
                <a:solidFill>
                  <a:schemeClr val="bg1"/>
                </a:solidFill>
              </a:rPr>
              <a:t>= No noise spike </a:t>
            </a:r>
            <a:r>
              <a:rPr lang="en-US" sz="1400" dirty="0" smtClean="0">
                <a:solidFill>
                  <a:schemeClr val="bg1"/>
                </a:solidFill>
              </a:rPr>
              <a:t>detected; 1 </a:t>
            </a:r>
            <a:r>
              <a:rPr lang="en-US" sz="1400" dirty="0">
                <a:solidFill>
                  <a:schemeClr val="bg1"/>
                </a:solidFill>
              </a:rPr>
              <a:t>= Noise spike </a:t>
            </a:r>
            <a:r>
              <a:rPr lang="en-US" sz="1400" dirty="0" smtClean="0">
                <a:solidFill>
                  <a:schemeClr val="bg1"/>
                </a:solidFill>
              </a:rPr>
              <a:t>detected (A </a:t>
            </a:r>
            <a:r>
              <a:rPr lang="en-US" sz="1400" dirty="0">
                <a:solidFill>
                  <a:schemeClr val="bg1"/>
                </a:solidFill>
              </a:rPr>
              <a:t>noise spike is a data value in 1 or 2 </a:t>
            </a:r>
            <a:r>
              <a:rPr lang="en-US" sz="1400" dirty="0" smtClean="0">
                <a:solidFill>
                  <a:schemeClr val="bg1"/>
                </a:solidFill>
              </a:rPr>
              <a:t>	channels that </a:t>
            </a:r>
            <a:r>
              <a:rPr lang="en-US" sz="1400" dirty="0">
                <a:solidFill>
                  <a:schemeClr val="bg1"/>
                </a:solidFill>
              </a:rPr>
              <a:t>exceeds 3 standard deviations of </a:t>
            </a:r>
            <a:r>
              <a:rPr lang="en-US" sz="1400" dirty="0" smtClean="0">
                <a:solidFill>
                  <a:schemeClr val="bg1"/>
                </a:solidFill>
              </a:rPr>
              <a:t>the </a:t>
            </a:r>
            <a:r>
              <a:rPr lang="en-US" sz="1400" dirty="0">
                <a:solidFill>
                  <a:schemeClr val="bg1"/>
                </a:solidFill>
              </a:rPr>
              <a:t>average for a given channel in a given </a:t>
            </a:r>
            <a:r>
              <a:rPr lang="en-US" sz="1400" dirty="0" smtClean="0">
                <a:solidFill>
                  <a:schemeClr val="bg1"/>
                </a:solidFill>
              </a:rPr>
              <a:t>observation).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M</a:t>
            </a:r>
            <a:r>
              <a:rPr lang="en-US" sz="1400" dirty="0">
                <a:solidFill>
                  <a:schemeClr val="bg1"/>
                </a:solidFill>
              </a:rPr>
              <a:t>: SPICE Version </a:t>
            </a:r>
            <a:r>
              <a:rPr lang="en-US" sz="1400" dirty="0" smtClean="0">
                <a:solidFill>
                  <a:schemeClr val="bg1"/>
                </a:solidFill>
              </a:rPr>
              <a:t>Epoch: Indicates </a:t>
            </a:r>
            <a:r>
              <a:rPr lang="en-US" sz="1400" dirty="0">
                <a:solidFill>
                  <a:schemeClr val="bg1"/>
                </a:solidFill>
              </a:rPr>
              <a:t>what SPICE is used to determine pointing fields in CDR. ‘Predict’ SPICE may change 	</a:t>
            </a:r>
            <a:r>
              <a:rPr lang="en-US" sz="1400" dirty="0" smtClean="0">
                <a:solidFill>
                  <a:schemeClr val="bg1"/>
                </a:solidFill>
              </a:rPr>
              <a:t>one </a:t>
            </a:r>
            <a:r>
              <a:rPr lang="en-US" sz="1400" dirty="0">
                <a:solidFill>
                  <a:schemeClr val="bg1"/>
                </a:solidFill>
              </a:rPr>
              <a:t>or </a:t>
            </a:r>
            <a:r>
              <a:rPr lang="en-US" sz="1400" dirty="0" smtClean="0">
                <a:solidFill>
                  <a:schemeClr val="bg1"/>
                </a:solidFill>
              </a:rPr>
              <a:t>more times </a:t>
            </a:r>
            <a:r>
              <a:rPr lang="en-US" sz="1400" dirty="0">
                <a:solidFill>
                  <a:schemeClr val="bg1"/>
                </a:solidFill>
              </a:rPr>
              <a:t>before settling on ‘Final’ pointing solutions about 2 weeks from data acquisition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pPr marL="400050" lvl="1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0 </a:t>
            </a:r>
            <a:r>
              <a:rPr lang="en-US" sz="1400" dirty="0">
                <a:solidFill>
                  <a:schemeClr val="bg1"/>
                </a:solidFill>
              </a:rPr>
              <a:t>= No </a:t>
            </a:r>
            <a:r>
              <a:rPr lang="en-US" sz="1400" dirty="0" smtClean="0">
                <a:solidFill>
                  <a:schemeClr val="bg1"/>
                </a:solidFill>
              </a:rPr>
              <a:t>SPICE</a:t>
            </a:r>
          </a:p>
          <a:p>
            <a:pPr marL="400050" lvl="1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1 </a:t>
            </a:r>
            <a:r>
              <a:rPr lang="en-US" sz="1400" dirty="0">
                <a:solidFill>
                  <a:schemeClr val="bg1"/>
                </a:solidFill>
              </a:rPr>
              <a:t>= </a:t>
            </a:r>
            <a:r>
              <a:rPr lang="en-US" sz="1400" dirty="0" smtClean="0">
                <a:solidFill>
                  <a:schemeClr val="bg1"/>
                </a:solidFill>
              </a:rPr>
              <a:t>Predict</a:t>
            </a:r>
          </a:p>
          <a:p>
            <a:pPr marL="400050" lvl="1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2 </a:t>
            </a:r>
            <a:r>
              <a:rPr lang="en-US" sz="1400" dirty="0">
                <a:solidFill>
                  <a:schemeClr val="bg1"/>
                </a:solidFill>
              </a:rPr>
              <a:t>= Actual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N</a:t>
            </a:r>
            <a:r>
              <a:rPr lang="en-US" sz="1400" dirty="0">
                <a:solidFill>
                  <a:schemeClr val="bg1"/>
                </a:solidFill>
              </a:rPr>
              <a:t>-P: </a:t>
            </a:r>
            <a:r>
              <a:rPr lang="en-US" sz="1400" dirty="0" smtClean="0">
                <a:solidFill>
                  <a:schemeClr val="bg1"/>
                </a:solidFill>
              </a:rPr>
              <a:t>Spares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4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4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Derived Data Records (DDRs)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5</a:t>
            </a:fld>
            <a:endParaRPr lang="en-US" dirty="0">
              <a:latin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Temperatures, dark frequency, integration time, spacecraft time from EDR; UTC, Data Quality Index, Spice derived geometry  from CDR</a:t>
            </a:r>
          </a:p>
          <a:p>
            <a:r>
              <a:rPr lang="en-US" dirty="0">
                <a:solidFill>
                  <a:schemeClr val="bg1"/>
                </a:solidFill>
              </a:rPr>
              <a:t>Spectra included (one row per spectrum):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IoF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Spectrum – </a:t>
            </a:r>
            <a:r>
              <a:rPr lang="en-US" sz="2000" dirty="0" smtClean="0">
                <a:solidFill>
                  <a:schemeClr val="bg1"/>
                </a:solidFill>
              </a:rPr>
              <a:t>reflectance at sensor (no correction for viewing geometry)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Photom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IoF</a:t>
            </a:r>
            <a:r>
              <a:rPr lang="en-US" sz="2000" dirty="0" smtClean="0">
                <a:solidFill>
                  <a:schemeClr val="bg1"/>
                </a:solidFill>
              </a:rPr>
              <a:t> Spectrum – reflectance at sensor corrected to a viewing geometry of 45,45, 90 (see slide 6 and </a:t>
            </a:r>
            <a:r>
              <a:rPr lang="en-US" sz="2000" dirty="0" err="1" smtClean="0">
                <a:solidFill>
                  <a:schemeClr val="bg1"/>
                </a:solidFill>
              </a:rPr>
              <a:t>Izenberg</a:t>
            </a:r>
            <a:r>
              <a:rPr lang="en-US" sz="2000" dirty="0" smtClean="0">
                <a:solidFill>
                  <a:schemeClr val="bg1"/>
                </a:solidFill>
              </a:rPr>
              <a:t> et al., 2014)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IoF</a:t>
            </a:r>
            <a:r>
              <a:rPr lang="en-US" sz="2000" dirty="0" smtClean="0">
                <a:solidFill>
                  <a:schemeClr val="bg1"/>
                </a:solidFill>
              </a:rPr>
              <a:t> Noise Spectrum – noise spectrum propagated through to reflectance units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Photom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IoF</a:t>
            </a:r>
            <a:r>
              <a:rPr lang="en-US" sz="2000" dirty="0" smtClean="0">
                <a:solidFill>
                  <a:schemeClr val="bg1"/>
                </a:solidFill>
              </a:rPr>
              <a:t> Noise </a:t>
            </a:r>
            <a:r>
              <a:rPr lang="en-US" sz="2000" dirty="0">
                <a:solidFill>
                  <a:schemeClr val="bg1"/>
                </a:solidFill>
              </a:rPr>
              <a:t>Spectrum – noise spectrum propagated through to </a:t>
            </a:r>
            <a:r>
              <a:rPr lang="en-US" sz="2000" dirty="0" smtClean="0">
                <a:solidFill>
                  <a:schemeClr val="bg1"/>
                </a:solidFill>
              </a:rPr>
              <a:t>normalized reflectance </a:t>
            </a:r>
            <a:r>
              <a:rPr lang="en-US" sz="2000" dirty="0">
                <a:solidFill>
                  <a:schemeClr val="bg1"/>
                </a:solidFill>
              </a:rPr>
              <a:t>units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Channel </a:t>
            </a:r>
            <a:r>
              <a:rPr lang="en-US" sz="2000" dirty="0">
                <a:solidFill>
                  <a:schemeClr val="bg1"/>
                </a:solidFill>
              </a:rPr>
              <a:t>Wavelengths – wavelengths for each detector element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Derived Analysis Products (DAPs)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6</a:t>
            </a:fld>
            <a:endParaRPr lang="en-US" dirty="0">
              <a:latin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892675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bg1"/>
                </a:solidFill>
              </a:rPr>
              <a:t>image file containing the mosaic of MASCS/VIRS reflectance @750nm, 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bg1"/>
                </a:solidFill>
              </a:rPr>
              <a:t>image file containing the interpolated mosaic of MASCS/VIRS reflectance @750nm, 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bg1"/>
                </a:solidFill>
              </a:rPr>
              <a:t>image file containing the incidence angle of MASCS/VIRS observations used in mosaic, 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bg1"/>
                </a:solidFill>
              </a:rPr>
              <a:t>image file containing the emission angle of MASCS/VIRS observations used in mosaic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 An </a:t>
            </a:r>
            <a:r>
              <a:rPr lang="en-US" dirty="0">
                <a:solidFill>
                  <a:schemeClr val="bg1"/>
                </a:solidFill>
              </a:rPr>
              <a:t>image file containing the phase angle of MASCS/VIRS observations used in mosaic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 An </a:t>
            </a:r>
            <a:r>
              <a:rPr lang="en-US" dirty="0">
                <a:solidFill>
                  <a:schemeClr val="bg1"/>
                </a:solidFill>
              </a:rPr>
              <a:t>image file containing the area of MASCS/VIRS observations used in mosaic, 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bg1"/>
                </a:solidFill>
              </a:rPr>
              <a:t>image file containing the CDR Date of MASCS/VIRS observations used in mosaic,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bg1"/>
                </a:solidFill>
              </a:rPr>
              <a:t>image file containing the CDR Time of MASCS/VIRS observations used in </a:t>
            </a:r>
            <a:r>
              <a:rPr lang="en-US" dirty="0" smtClean="0">
                <a:solidFill>
                  <a:schemeClr val="bg1"/>
                </a:solidFill>
              </a:rPr>
              <a:t>mosaic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bg1"/>
                </a:solidFill>
              </a:rPr>
              <a:t>image file containing the spectrum number of MASCS/VIRS observations used in mosaic. </a:t>
            </a:r>
          </a:p>
        </p:txBody>
      </p:sp>
    </p:spTree>
    <p:extLst>
      <p:ext uri="{BB962C8B-B14F-4D97-AF65-F5344CB8AC3E}">
        <p14:creationId xmlns:p14="http://schemas.microsoft.com/office/powerpoint/2010/main" val="216070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750 nm Reflectance Map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7</a:t>
            </a:fld>
            <a:endParaRPr lang="en-US" dirty="0">
              <a:latin typeface="Calibri"/>
            </a:endParaRPr>
          </a:p>
        </p:txBody>
      </p:sp>
      <p:pic>
        <p:nvPicPr>
          <p:cNvPr id="7" name="Picture 6" descr="Screen Shot 2014-03-14 at 7.5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281"/>
            <a:ext cx="9144000" cy="45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3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Interpolated 750 nm Reflectance Map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22 June 2011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300E-8F4F-8B40-9E30-B872CD2DA5D4}" type="slidenum">
              <a:rPr lang="en-US" smtClean="0">
                <a:latin typeface="Calibri"/>
              </a:rPr>
              <a:pPr/>
              <a:t>8</a:t>
            </a:fld>
            <a:endParaRPr lang="en-US" dirty="0">
              <a:latin typeface="Calibri"/>
            </a:endParaRPr>
          </a:p>
        </p:txBody>
      </p:sp>
      <p:pic>
        <p:nvPicPr>
          <p:cNvPr id="7" name="Picture 6" descr="Screen Shot 2014-03-14 at 7.5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281"/>
            <a:ext cx="9144000" cy="4567252"/>
          </a:xfrm>
          <a:prstGeom prst="rect">
            <a:avLst/>
          </a:prstGeom>
        </p:spPr>
      </p:pic>
      <p:pic>
        <p:nvPicPr>
          <p:cNvPr id="8" name="Picture 7" descr="Screen Shot 2014-03-14 at 7.52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281"/>
            <a:ext cx="9144000" cy="458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0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ESSENG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Macintosh PowerPoint</Application>
  <PresentationFormat>On-screen Show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MESSENGER</vt:lpstr>
      <vt:lpstr>MASCS/VIRS Data Record Structure What are EDRs, CDRs, and DDRs?</vt:lpstr>
      <vt:lpstr>Experiment Data Records (EDRs)</vt:lpstr>
      <vt:lpstr>Calibrated Data Records (CDRs)</vt:lpstr>
      <vt:lpstr>Data Quality Index (in CDRs and DDRs)</vt:lpstr>
      <vt:lpstr>Derived Data Records (DDRs)</vt:lpstr>
      <vt:lpstr>Derived Analysis Products (DAPs)</vt:lpstr>
      <vt:lpstr>750 nm Reflectance Map</vt:lpstr>
      <vt:lpstr>Interpolated 750 nm Reflectance Map</vt:lpstr>
    </vt:vector>
  </TitlesOfParts>
  <Company>JHU/APL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MASCS/VIRS Data Record Structure What are EDRs, CDRs, and DDRs?</dc:title>
  <dc:creator>Rachel Klima</dc:creator>
  <cp:lastModifiedBy>Rachel Klima</cp:lastModifiedBy>
  <cp:revision>1</cp:revision>
  <dcterms:created xsi:type="dcterms:W3CDTF">2014-03-24T20:04:51Z</dcterms:created>
  <dcterms:modified xsi:type="dcterms:W3CDTF">2014-03-24T20:05:17Z</dcterms:modified>
</cp:coreProperties>
</file>